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4"/>
  </p:notesMasterIdLst>
  <p:sldIdLst>
    <p:sldId id="1675" r:id="rId2"/>
    <p:sldId id="1676" r:id="rId3"/>
    <p:sldId id="1677" r:id="rId4"/>
    <p:sldId id="1678" r:id="rId5"/>
    <p:sldId id="1679" r:id="rId6"/>
    <p:sldId id="1671" r:id="rId7"/>
    <p:sldId id="1672" r:id="rId8"/>
    <p:sldId id="1673" r:id="rId9"/>
    <p:sldId id="1674" r:id="rId10"/>
    <p:sldId id="1667" r:id="rId11"/>
    <p:sldId id="1668" r:id="rId12"/>
    <p:sldId id="1669" r:id="rId13"/>
    <p:sldId id="1670" r:id="rId14"/>
    <p:sldId id="1650" r:id="rId15"/>
    <p:sldId id="1661" r:id="rId16"/>
    <p:sldId id="1665" r:id="rId17"/>
    <p:sldId id="1666" r:id="rId18"/>
    <p:sldId id="1680" r:id="rId19"/>
    <p:sldId id="1681" r:id="rId20"/>
    <p:sldId id="1682" r:id="rId21"/>
    <p:sldId id="1683" r:id="rId22"/>
    <p:sldId id="1684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787"/>
    <a:srgbClr val="EDB159"/>
    <a:srgbClr val="26A9E0"/>
    <a:srgbClr val="2A9CA2"/>
    <a:srgbClr val="258A8F"/>
    <a:srgbClr val="2283CD"/>
    <a:srgbClr val="E71D3A"/>
    <a:srgbClr val="18BCE2"/>
    <a:srgbClr val="55BEC9"/>
    <a:srgbClr val="156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82" autoAdjust="0"/>
    <p:restoredTop sz="94660"/>
  </p:normalViewPr>
  <p:slideViewPr>
    <p:cSldViewPr snapToGrid="0">
      <p:cViewPr varScale="1">
        <p:scale>
          <a:sx n="66" d="100"/>
          <a:sy n="66" d="100"/>
        </p:scale>
        <p:origin x="388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任意多边形: 形状 65"/>
          <p:cNvSpPr/>
          <p:nvPr userDrawn="1"/>
        </p:nvSpPr>
        <p:spPr>
          <a:xfrm rot="5400000" flipH="1">
            <a:off x="3139629" y="-161878"/>
            <a:ext cx="4940344" cy="7181756"/>
          </a:xfrm>
          <a:custGeom>
            <a:avLst/>
            <a:gdLst>
              <a:gd name="connsiteX0" fmla="*/ 6858000 w 6858000"/>
              <a:gd name="connsiteY0" fmla="*/ 9969441 h 9969441"/>
              <a:gd name="connsiteX1" fmla="*/ 6858000 w 6858000"/>
              <a:gd name="connsiteY1" fmla="*/ 4717635 h 9969441"/>
              <a:gd name="connsiteX2" fmla="*/ 3369482 w 6858000"/>
              <a:gd name="connsiteY2" fmla="*/ 0 h 9969441"/>
              <a:gd name="connsiteX3" fmla="*/ 0 w 6858000"/>
              <a:gd name="connsiteY3" fmla="*/ 4556656 h 9969441"/>
              <a:gd name="connsiteX4" fmla="*/ 0 w 6858000"/>
              <a:gd name="connsiteY4" fmla="*/ 9808462 h 9969441"/>
              <a:gd name="connsiteX5" fmla="*/ 3369482 w 6858000"/>
              <a:gd name="connsiteY5" fmla="*/ 5251808 h 99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9969441">
                <a:moveTo>
                  <a:pt x="6858000" y="9969441"/>
                </a:moveTo>
                <a:lnTo>
                  <a:pt x="6858000" y="4717635"/>
                </a:lnTo>
                <a:lnTo>
                  <a:pt x="3369482" y="0"/>
                </a:lnTo>
                <a:lnTo>
                  <a:pt x="0" y="4556656"/>
                </a:lnTo>
                <a:lnTo>
                  <a:pt x="0" y="9808462"/>
                </a:lnTo>
                <a:lnTo>
                  <a:pt x="3369482" y="52518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011994"/>
            <a:ext cx="5893620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374554"/>
            <a:ext cx="5893620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2241641"/>
            <a:ext cx="5893621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358900"/>
            <a:ext cx="589362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6" name="任意多边形: 形状 55"/>
          <p:cNvSpPr/>
          <p:nvPr userDrawn="1"/>
        </p:nvSpPr>
        <p:spPr>
          <a:xfrm rot="16200000">
            <a:off x="5911495" y="577495"/>
            <a:ext cx="6858000" cy="5703009"/>
          </a:xfrm>
          <a:custGeom>
            <a:avLst/>
            <a:gdLst>
              <a:gd name="connsiteX0" fmla="*/ 6858000 w 6858000"/>
              <a:gd name="connsiteY0" fmla="*/ 4680849 h 5703009"/>
              <a:gd name="connsiteX1" fmla="*/ 6858000 w 6858000"/>
              <a:gd name="connsiteY1" fmla="*/ 5703009 h 5703009"/>
              <a:gd name="connsiteX2" fmla="*/ 5505267 w 6858000"/>
              <a:gd name="connsiteY2" fmla="*/ 5703009 h 5703009"/>
              <a:gd name="connsiteX3" fmla="*/ 3396684 w 6858000"/>
              <a:gd name="connsiteY3" fmla="*/ 2851505 h 5703009"/>
              <a:gd name="connsiteX4" fmla="*/ 1288101 w 6858000"/>
              <a:gd name="connsiteY4" fmla="*/ 5703008 h 5703009"/>
              <a:gd name="connsiteX5" fmla="*/ 0 w 6858000"/>
              <a:gd name="connsiteY5" fmla="*/ 5703008 h 5703009"/>
              <a:gd name="connsiteX6" fmla="*/ 0 w 6858000"/>
              <a:gd name="connsiteY6" fmla="*/ 4593443 h 5703009"/>
              <a:gd name="connsiteX7" fmla="*/ 3396684 w 6858000"/>
              <a:gd name="connsiteY7" fmla="*/ 0 h 570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03009">
                <a:moveTo>
                  <a:pt x="6858000" y="4680849"/>
                </a:moveTo>
                <a:lnTo>
                  <a:pt x="6858000" y="5703009"/>
                </a:lnTo>
                <a:lnTo>
                  <a:pt x="5505267" y="5703009"/>
                </a:lnTo>
                <a:lnTo>
                  <a:pt x="3396684" y="2851505"/>
                </a:lnTo>
                <a:lnTo>
                  <a:pt x="1288101" y="5703008"/>
                </a:lnTo>
                <a:lnTo>
                  <a:pt x="0" y="5703008"/>
                </a:lnTo>
                <a:lnTo>
                  <a:pt x="0" y="4593443"/>
                </a:lnTo>
                <a:lnTo>
                  <a:pt x="3396684" y="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31081" r="-829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 rot="5400000" flipH="1">
            <a:off x="5479653" y="1315016"/>
            <a:ext cx="4449128" cy="4227969"/>
          </a:xfrm>
          <a:custGeom>
            <a:avLst/>
            <a:gdLst>
              <a:gd name="connsiteX0" fmla="*/ 6858000 w 6858000"/>
              <a:gd name="connsiteY0" fmla="*/ 9969441 h 9969441"/>
              <a:gd name="connsiteX1" fmla="*/ 6858000 w 6858000"/>
              <a:gd name="connsiteY1" fmla="*/ 4717635 h 9969441"/>
              <a:gd name="connsiteX2" fmla="*/ 3369482 w 6858000"/>
              <a:gd name="connsiteY2" fmla="*/ 0 h 9969441"/>
              <a:gd name="connsiteX3" fmla="*/ 0 w 6858000"/>
              <a:gd name="connsiteY3" fmla="*/ 4556656 h 9969441"/>
              <a:gd name="connsiteX4" fmla="*/ 0 w 6858000"/>
              <a:gd name="connsiteY4" fmla="*/ 9808462 h 9969441"/>
              <a:gd name="connsiteX5" fmla="*/ 3369482 w 6858000"/>
              <a:gd name="connsiteY5" fmla="*/ 5251808 h 99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9969441">
                <a:moveTo>
                  <a:pt x="6858000" y="9969441"/>
                </a:moveTo>
                <a:lnTo>
                  <a:pt x="6858000" y="4717635"/>
                </a:lnTo>
                <a:lnTo>
                  <a:pt x="3369482" y="0"/>
                </a:lnTo>
                <a:lnTo>
                  <a:pt x="0" y="4556656"/>
                </a:lnTo>
                <a:lnTo>
                  <a:pt x="0" y="9808462"/>
                </a:lnTo>
                <a:lnTo>
                  <a:pt x="3369482" y="52518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5" y="2639495"/>
            <a:ext cx="5542190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5" y="3390692"/>
            <a:ext cx="555629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6200000">
            <a:off x="6962871" y="1628870"/>
            <a:ext cx="6858000" cy="3600258"/>
          </a:xfrm>
          <a:custGeom>
            <a:avLst/>
            <a:gdLst>
              <a:gd name="connsiteX0" fmla="*/ 6858000 w 6858000"/>
              <a:gd name="connsiteY0" fmla="*/ 4680849 h 5703009"/>
              <a:gd name="connsiteX1" fmla="*/ 6858000 w 6858000"/>
              <a:gd name="connsiteY1" fmla="*/ 5703009 h 5703009"/>
              <a:gd name="connsiteX2" fmla="*/ 5505267 w 6858000"/>
              <a:gd name="connsiteY2" fmla="*/ 5703009 h 5703009"/>
              <a:gd name="connsiteX3" fmla="*/ 3396684 w 6858000"/>
              <a:gd name="connsiteY3" fmla="*/ 2851505 h 5703009"/>
              <a:gd name="connsiteX4" fmla="*/ 1288101 w 6858000"/>
              <a:gd name="connsiteY4" fmla="*/ 5703008 h 5703009"/>
              <a:gd name="connsiteX5" fmla="*/ 0 w 6858000"/>
              <a:gd name="connsiteY5" fmla="*/ 5703008 h 5703009"/>
              <a:gd name="connsiteX6" fmla="*/ 0 w 6858000"/>
              <a:gd name="connsiteY6" fmla="*/ 4593443 h 5703009"/>
              <a:gd name="connsiteX7" fmla="*/ 3396684 w 6858000"/>
              <a:gd name="connsiteY7" fmla="*/ 0 h 570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03009">
                <a:moveTo>
                  <a:pt x="6858000" y="4680849"/>
                </a:moveTo>
                <a:lnTo>
                  <a:pt x="6858000" y="5703009"/>
                </a:lnTo>
                <a:lnTo>
                  <a:pt x="5505267" y="5703009"/>
                </a:lnTo>
                <a:lnTo>
                  <a:pt x="3396684" y="2851505"/>
                </a:lnTo>
                <a:lnTo>
                  <a:pt x="1288101" y="5703008"/>
                </a:lnTo>
                <a:lnTo>
                  <a:pt x="0" y="5703008"/>
                </a:lnTo>
                <a:lnTo>
                  <a:pt x="0" y="4593443"/>
                </a:lnTo>
                <a:lnTo>
                  <a:pt x="3396684" y="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84446" r="-154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/>
          <p:cNvSpPr/>
          <p:nvPr userDrawn="1"/>
        </p:nvSpPr>
        <p:spPr>
          <a:xfrm rot="5400000" flipH="1" flipV="1">
            <a:off x="7800976" y="1228726"/>
            <a:ext cx="4381498" cy="4400550"/>
          </a:xfrm>
          <a:custGeom>
            <a:avLst/>
            <a:gdLst>
              <a:gd name="connsiteX0" fmla="*/ 6858000 w 6858000"/>
              <a:gd name="connsiteY0" fmla="*/ 9969441 h 9969441"/>
              <a:gd name="connsiteX1" fmla="*/ 6858000 w 6858000"/>
              <a:gd name="connsiteY1" fmla="*/ 4717635 h 9969441"/>
              <a:gd name="connsiteX2" fmla="*/ 3369482 w 6858000"/>
              <a:gd name="connsiteY2" fmla="*/ 0 h 9969441"/>
              <a:gd name="connsiteX3" fmla="*/ 0 w 6858000"/>
              <a:gd name="connsiteY3" fmla="*/ 4556656 h 9969441"/>
              <a:gd name="connsiteX4" fmla="*/ 0 w 6858000"/>
              <a:gd name="connsiteY4" fmla="*/ 9808462 h 9969441"/>
              <a:gd name="connsiteX5" fmla="*/ 3369482 w 6858000"/>
              <a:gd name="connsiteY5" fmla="*/ 5251808 h 99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9969441">
                <a:moveTo>
                  <a:pt x="6858000" y="9969441"/>
                </a:moveTo>
                <a:lnTo>
                  <a:pt x="6858000" y="4717635"/>
                </a:lnTo>
                <a:lnTo>
                  <a:pt x="3369482" y="0"/>
                </a:lnTo>
                <a:lnTo>
                  <a:pt x="0" y="4556656"/>
                </a:lnTo>
                <a:lnTo>
                  <a:pt x="0" y="9808462"/>
                </a:lnTo>
                <a:lnTo>
                  <a:pt x="3369482" y="52518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任意多边形: 形状 23"/>
          <p:cNvSpPr/>
          <p:nvPr userDrawn="1"/>
        </p:nvSpPr>
        <p:spPr>
          <a:xfrm rot="5400000" flipH="1">
            <a:off x="-1190625" y="1190625"/>
            <a:ext cx="6858000" cy="4476750"/>
          </a:xfrm>
          <a:custGeom>
            <a:avLst/>
            <a:gdLst>
              <a:gd name="connsiteX0" fmla="*/ 6858000 w 6858000"/>
              <a:gd name="connsiteY0" fmla="*/ 4680849 h 5703009"/>
              <a:gd name="connsiteX1" fmla="*/ 6858000 w 6858000"/>
              <a:gd name="connsiteY1" fmla="*/ 5703009 h 5703009"/>
              <a:gd name="connsiteX2" fmla="*/ 5505267 w 6858000"/>
              <a:gd name="connsiteY2" fmla="*/ 5703009 h 5703009"/>
              <a:gd name="connsiteX3" fmla="*/ 3396684 w 6858000"/>
              <a:gd name="connsiteY3" fmla="*/ 2851505 h 5703009"/>
              <a:gd name="connsiteX4" fmla="*/ 1288101 w 6858000"/>
              <a:gd name="connsiteY4" fmla="*/ 5703008 h 5703009"/>
              <a:gd name="connsiteX5" fmla="*/ 0 w 6858000"/>
              <a:gd name="connsiteY5" fmla="*/ 5703008 h 5703009"/>
              <a:gd name="connsiteX6" fmla="*/ 0 w 6858000"/>
              <a:gd name="connsiteY6" fmla="*/ 4593443 h 5703009"/>
              <a:gd name="connsiteX7" fmla="*/ 3396684 w 6858000"/>
              <a:gd name="connsiteY7" fmla="*/ 0 h 570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03009">
                <a:moveTo>
                  <a:pt x="6858000" y="4680849"/>
                </a:moveTo>
                <a:lnTo>
                  <a:pt x="6858000" y="5703009"/>
                </a:lnTo>
                <a:lnTo>
                  <a:pt x="5505267" y="5703009"/>
                </a:lnTo>
                <a:lnTo>
                  <a:pt x="3396684" y="2851505"/>
                </a:lnTo>
                <a:lnTo>
                  <a:pt x="1288101" y="5703008"/>
                </a:lnTo>
                <a:lnTo>
                  <a:pt x="0" y="5703008"/>
                </a:lnTo>
                <a:lnTo>
                  <a:pt x="0" y="4593443"/>
                </a:lnTo>
                <a:lnTo>
                  <a:pt x="3396684" y="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31081" r="-829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796971" y="2390775"/>
            <a:ext cx="5298621" cy="96619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07942" y="3887213"/>
            <a:ext cx="526177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807942" y="4202847"/>
            <a:ext cx="526177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17128" y="5009415"/>
            <a:ext cx="6240145" cy="1432360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Liangde LI, 20653566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Qi Liu, 20659974</a:t>
            </a:r>
          </a:p>
          <a:p>
            <a:r>
              <a:rPr lang="en-US" altLang="zh-CN" b="1" dirty="0" err="1">
                <a:solidFill>
                  <a:schemeClr val="tx1"/>
                </a:solidFill>
              </a:rPr>
              <a:t>Linfeng</a:t>
            </a:r>
            <a:r>
              <a:rPr lang="en-US" altLang="zh-CN" b="1" dirty="0">
                <a:solidFill>
                  <a:schemeClr val="tx1"/>
                </a:solidFill>
              </a:rPr>
              <a:t> Zhu, 20652201</a:t>
            </a:r>
          </a:p>
          <a:p>
            <a:r>
              <a:rPr lang="en-US" altLang="zh-CN" b="1" dirty="0" err="1">
                <a:solidFill>
                  <a:schemeClr val="tx1"/>
                </a:solidFill>
              </a:rPr>
              <a:t>Yuqiao</a:t>
            </a:r>
            <a:r>
              <a:rPr lang="en-US" altLang="zh-CN" b="1" dirty="0">
                <a:solidFill>
                  <a:schemeClr val="tx1"/>
                </a:solidFill>
              </a:rPr>
              <a:t> Xie, 20655851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Yaxin Zhang, 20661795 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35965" y="995045"/>
            <a:ext cx="699706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22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Group </a:t>
            </a:r>
            <a:r>
              <a:rPr lang="en-US" sz="2200" b="1" dirty="0" err="1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Doraemon</a:t>
            </a:r>
            <a:endParaRPr lang="en-US" sz="2000" b="1" dirty="0">
              <a:solidFill>
                <a:srgbClr val="000000"/>
              </a:solidFill>
              <a:latin typeface="+mj-lt"/>
              <a:ea typeface="宋体" panose="02010600030101010101" pitchFamily="2" charset="-122"/>
            </a:endParaRPr>
          </a:p>
          <a:p>
            <a:pPr indent="0" algn="ctr"/>
            <a:r>
              <a:rPr lang="en-US" sz="2000" b="1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</a:rPr>
              <a:t> MAFS6010U FIANL PROJECT PRESENTATION</a:t>
            </a:r>
            <a:endParaRPr lang="zh-CN" altLang="en-US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2560" y="2117291"/>
            <a:ext cx="818685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47000" endPos="20000" dir="5400000" sy="-90000" algn="bl" rotWithShape="0"/>
                </a:effectLst>
              </a:rPr>
              <a:t>Financial Chatbot </a:t>
            </a:r>
          </a:p>
          <a:p>
            <a:pPr algn="ctr"/>
            <a:r>
              <a:rPr lang="en-US" altLang="zh-CN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47000" endPos="20000" dir="5400000" sy="-90000" algn="bl" rotWithShape="0"/>
                </a:effectLst>
              </a:rPr>
              <a:t>Based on LSTM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837692" y="2482230"/>
            <a:ext cx="1258308" cy="18935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2216" y="2930525"/>
            <a:ext cx="309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en-US" altLang="zh-CN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8794" y="2767965"/>
            <a:ext cx="431889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Conversational </a:t>
            </a:r>
          </a:p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Bot &amp; crawler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Conversational Chatbot</a:t>
            </a:r>
          </a:p>
        </p:txBody>
      </p:sp>
      <p:pic>
        <p:nvPicPr>
          <p:cNvPr id="40" name="图片 39" descr="bo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0195" y="1815064"/>
            <a:ext cx="4256535" cy="322787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042" y="3008623"/>
            <a:ext cx="6906067" cy="1832883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226892" y="2127461"/>
            <a:ext cx="227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Project Procedures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24ADCF5-55C4-4736-B1C6-643819D306A8}"/>
              </a:ext>
            </a:extLst>
          </p:cNvPr>
          <p:cNvGrpSpPr/>
          <p:nvPr/>
        </p:nvGrpSpPr>
        <p:grpSpPr>
          <a:xfrm>
            <a:off x="0" y="6509997"/>
            <a:ext cx="12192000" cy="369332"/>
            <a:chOff x="0" y="6509997"/>
            <a:chExt cx="12192000" cy="3693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E12F64D-A726-4F65-AFCC-A84D12C618A5}"/>
                </a:ext>
              </a:extLst>
            </p:cNvPr>
            <p:cNvSpPr txBox="1"/>
            <p:nvPr/>
          </p:nvSpPr>
          <p:spPr>
            <a:xfrm>
              <a:off x="0" y="6509997"/>
              <a:ext cx="12192000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endParaRPr lang="LID4096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8905918-D5CF-47D4-8BE4-AEDC3316B990}"/>
                </a:ext>
              </a:extLst>
            </p:cNvPr>
            <p:cNvSpPr txBox="1"/>
            <p:nvPr/>
          </p:nvSpPr>
          <p:spPr>
            <a:xfrm>
              <a:off x="3195587" y="6519523"/>
              <a:ext cx="6314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Financial Chatbot Based on LSTM --  </a:t>
              </a:r>
              <a:r>
                <a:rPr lang="en-US" sz="1600" dirty="0" err="1">
                  <a:solidFill>
                    <a:schemeClr val="bg1"/>
                  </a:solidFill>
                </a:rPr>
                <a:t>Doraemon</a:t>
              </a:r>
              <a:r>
                <a:rPr lang="en-US" sz="1600" dirty="0">
                  <a:solidFill>
                    <a:schemeClr val="bg1"/>
                  </a:solidFill>
                </a:rPr>
                <a:t> Group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E5A66AB-E0CA-407F-A5E8-B425FDFF9724}"/>
              </a:ext>
            </a:extLst>
          </p:cNvPr>
          <p:cNvSpPr txBox="1"/>
          <p:nvPr/>
        </p:nvSpPr>
        <p:spPr>
          <a:xfrm>
            <a:off x="11710737" y="6543530"/>
            <a:ext cx="48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6</a:t>
            </a:r>
            <a:endParaRPr lang="LID4096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&amp; A of Test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b="10856"/>
          <a:stretch>
            <a:fillRect/>
          </a:stretch>
        </p:blipFill>
        <p:spPr>
          <a:xfrm>
            <a:off x="669925" y="1196340"/>
            <a:ext cx="4290060" cy="52508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58505" y="1196340"/>
            <a:ext cx="3162300" cy="303276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8358505" y="4922520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seems not that good!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025" y="1196340"/>
            <a:ext cx="3817620" cy="155448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025" y="2804160"/>
            <a:ext cx="3307080" cy="1249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rcRect t="6788" r="15129" b="16939"/>
          <a:stretch>
            <a:fillRect/>
          </a:stretch>
        </p:blipFill>
        <p:spPr>
          <a:xfrm>
            <a:off x="4391025" y="4053840"/>
            <a:ext cx="3925570" cy="159829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7924AB1-119E-47A9-946E-753D69EA0429}"/>
              </a:ext>
            </a:extLst>
          </p:cNvPr>
          <p:cNvGrpSpPr/>
          <p:nvPr/>
        </p:nvGrpSpPr>
        <p:grpSpPr>
          <a:xfrm>
            <a:off x="0" y="6509997"/>
            <a:ext cx="12192000" cy="372087"/>
            <a:chOff x="0" y="6509997"/>
            <a:chExt cx="12192000" cy="37208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E8A9B6E-F3F7-4553-A3A9-9F3F97CDCBFB}"/>
                </a:ext>
              </a:extLst>
            </p:cNvPr>
            <p:cNvGrpSpPr/>
            <p:nvPr/>
          </p:nvGrpSpPr>
          <p:grpSpPr>
            <a:xfrm>
              <a:off x="0" y="6509997"/>
              <a:ext cx="12192000" cy="369332"/>
              <a:chOff x="0" y="6509997"/>
              <a:chExt cx="12192000" cy="369332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71DE02-FE50-4FE9-A8D0-1210CAC15A43}"/>
                  </a:ext>
                </a:extLst>
              </p:cNvPr>
              <p:cNvSpPr txBox="1"/>
              <p:nvPr/>
            </p:nvSpPr>
            <p:spPr>
              <a:xfrm>
                <a:off x="0" y="6509997"/>
                <a:ext cx="12192000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endParaRPr lang="LID4096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7C5175-764B-467B-A7E5-287E10A40EAA}"/>
                  </a:ext>
                </a:extLst>
              </p:cNvPr>
              <p:cNvSpPr txBox="1"/>
              <p:nvPr/>
            </p:nvSpPr>
            <p:spPr>
              <a:xfrm>
                <a:off x="3195587" y="6519523"/>
                <a:ext cx="63141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Financial Chatbot Based on LSTM -- 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Doraemon</a:t>
                </a:r>
                <a:r>
                  <a:rPr lang="en-US" sz="1600" dirty="0">
                    <a:solidFill>
                      <a:schemeClr val="bg1"/>
                    </a:solidFill>
                  </a:rPr>
                  <a:t> Group</a:t>
                </a:r>
                <a:endParaRPr lang="LID4096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7D0C494-D4D2-4619-AC61-ECA0DAC5A2F4}"/>
                </a:ext>
              </a:extLst>
            </p:cNvPr>
            <p:cNvSpPr txBox="1"/>
            <p:nvPr/>
          </p:nvSpPr>
          <p:spPr>
            <a:xfrm>
              <a:off x="11710737" y="6543530"/>
              <a:ext cx="4812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7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Web Crawler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283335"/>
            <a:ext cx="7338060" cy="26898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rcRect r="22083" b="18933"/>
          <a:stretch>
            <a:fillRect/>
          </a:stretch>
        </p:blipFill>
        <p:spPr>
          <a:xfrm>
            <a:off x="8138160" y="1283335"/>
            <a:ext cx="3544570" cy="14763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 l="4040"/>
          <a:stretch>
            <a:fillRect/>
          </a:stretch>
        </p:blipFill>
        <p:spPr>
          <a:xfrm>
            <a:off x="669925" y="4268470"/>
            <a:ext cx="8430895" cy="185166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BAD43E4-2B97-434E-B12E-4D044BC638BB}"/>
              </a:ext>
            </a:extLst>
          </p:cNvPr>
          <p:cNvGrpSpPr/>
          <p:nvPr/>
        </p:nvGrpSpPr>
        <p:grpSpPr>
          <a:xfrm>
            <a:off x="0" y="6509997"/>
            <a:ext cx="12192000" cy="372087"/>
            <a:chOff x="0" y="6509997"/>
            <a:chExt cx="12192000" cy="37208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E5DAA13-8B66-4C4B-8327-A0AC2C14FEC0}"/>
                </a:ext>
              </a:extLst>
            </p:cNvPr>
            <p:cNvGrpSpPr/>
            <p:nvPr/>
          </p:nvGrpSpPr>
          <p:grpSpPr>
            <a:xfrm>
              <a:off x="0" y="6509997"/>
              <a:ext cx="12192000" cy="369332"/>
              <a:chOff x="0" y="6509997"/>
              <a:chExt cx="12192000" cy="36933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65E493-14BE-4DDD-8C3A-ED678F09CF3A}"/>
                  </a:ext>
                </a:extLst>
              </p:cNvPr>
              <p:cNvSpPr txBox="1"/>
              <p:nvPr/>
            </p:nvSpPr>
            <p:spPr>
              <a:xfrm>
                <a:off x="0" y="6509997"/>
                <a:ext cx="12192000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endParaRPr lang="LID4096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EA22397-9592-4181-86F8-8D0DE73A376B}"/>
                  </a:ext>
                </a:extLst>
              </p:cNvPr>
              <p:cNvSpPr txBox="1"/>
              <p:nvPr/>
            </p:nvSpPr>
            <p:spPr>
              <a:xfrm>
                <a:off x="3195587" y="6519523"/>
                <a:ext cx="63141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Financial Chatbot Based on LSTM -- 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Doraemon</a:t>
                </a:r>
                <a:r>
                  <a:rPr lang="en-US" sz="1600" dirty="0">
                    <a:solidFill>
                      <a:schemeClr val="bg1"/>
                    </a:solidFill>
                  </a:rPr>
                  <a:t> Group</a:t>
                </a:r>
                <a:endParaRPr lang="LID4096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2564C62-CDFC-4494-AB8F-3FA7843C9A25}"/>
                </a:ext>
              </a:extLst>
            </p:cNvPr>
            <p:cNvSpPr txBox="1"/>
            <p:nvPr/>
          </p:nvSpPr>
          <p:spPr>
            <a:xfrm>
              <a:off x="11710737" y="6543530"/>
              <a:ext cx="4812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8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837692" y="2482230"/>
            <a:ext cx="1258308" cy="18935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0072" y="2853822"/>
            <a:ext cx="3575018" cy="15081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Model </a:t>
            </a:r>
          </a:p>
          <a:p>
            <a:pPr algn="ctr"/>
            <a:r>
              <a:rPr lang="en-US" altLang="zh-CN" sz="48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Procedures</a:t>
            </a:r>
            <a:endParaRPr lang="en-US" altLang="zh-CN" sz="4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Procedures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671688" y="1353615"/>
            <a:ext cx="9058830" cy="1949784"/>
            <a:chOff x="1671688" y="1703243"/>
            <a:chExt cx="9058830" cy="1949784"/>
          </a:xfrm>
        </p:grpSpPr>
        <p:sp>
          <p:nvSpPr>
            <p:cNvPr id="7" name="iṩḻîḓê"/>
            <p:cNvSpPr/>
            <p:nvPr/>
          </p:nvSpPr>
          <p:spPr>
            <a:xfrm>
              <a:off x="1671688" y="1703243"/>
              <a:ext cx="2153822" cy="3789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/>
                <a:t>Step 1</a:t>
              </a:r>
              <a:endParaRPr lang="zh-CN" altLang="en-US" sz="1600" dirty="0"/>
            </a:p>
          </p:txBody>
        </p:sp>
        <p:sp>
          <p:nvSpPr>
            <p:cNvPr id="8" name="îṧľide"/>
            <p:cNvSpPr/>
            <p:nvPr/>
          </p:nvSpPr>
          <p:spPr>
            <a:xfrm>
              <a:off x="3810125" y="1703243"/>
              <a:ext cx="2153822" cy="3789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/>
                <a:t>Step 2</a:t>
              </a:r>
              <a:endParaRPr lang="zh-CN" altLang="en-US" sz="1600" dirty="0"/>
            </a:p>
          </p:txBody>
        </p:sp>
        <p:sp>
          <p:nvSpPr>
            <p:cNvPr id="9" name="isļïdè"/>
            <p:cNvSpPr/>
            <p:nvPr/>
          </p:nvSpPr>
          <p:spPr>
            <a:xfrm>
              <a:off x="5963946" y="1703243"/>
              <a:ext cx="2153822" cy="3789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/>
                <a:t>Step 3</a:t>
              </a:r>
              <a:endParaRPr lang="zh-CN" altLang="en-US" sz="1600" dirty="0"/>
            </a:p>
          </p:txBody>
        </p:sp>
        <p:sp>
          <p:nvSpPr>
            <p:cNvPr id="10" name="ïṧḻïḍê"/>
            <p:cNvSpPr/>
            <p:nvPr/>
          </p:nvSpPr>
          <p:spPr>
            <a:xfrm>
              <a:off x="8117768" y="1703243"/>
              <a:ext cx="2153822" cy="37894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/>
                <a:t>Step 4</a:t>
              </a:r>
              <a:endParaRPr lang="zh-CN" altLang="en-US" sz="16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274561" y="2022642"/>
              <a:ext cx="107691" cy="1630385"/>
              <a:chOff x="7475831" y="3107374"/>
              <a:chExt cx="107691" cy="1630385"/>
            </a:xfrm>
          </p:grpSpPr>
          <p:sp>
            <p:nvSpPr>
              <p:cNvPr id="38" name="iṡ1íḋé"/>
              <p:cNvSpPr/>
              <p:nvPr/>
            </p:nvSpPr>
            <p:spPr bwMode="gray">
              <a:xfrm>
                <a:off x="7475831" y="3107374"/>
                <a:ext cx="107691" cy="105026"/>
              </a:xfrm>
              <a:prstGeom prst="ellipse">
                <a:avLst/>
              </a:prstGeom>
              <a:solidFill>
                <a:schemeClr val="accent3"/>
              </a:solidFill>
              <a:ln w="12700" algn="ctr">
                <a:solidFill>
                  <a:schemeClr val="bg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sļiḓe"/>
              <p:cNvSpPr/>
              <p:nvPr/>
            </p:nvSpPr>
            <p:spPr bwMode="gray">
              <a:xfrm flipV="1">
                <a:off x="7529677" y="3173829"/>
                <a:ext cx="0" cy="1563930"/>
              </a:xfrm>
              <a:prstGeom prst="line">
                <a:avLst/>
              </a:prstGeom>
              <a:noFill/>
              <a:ln w="19050">
                <a:solidFill>
                  <a:schemeClr val="accent3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938537" y="2022642"/>
              <a:ext cx="107691" cy="1630385"/>
              <a:chOff x="4436327" y="3107374"/>
              <a:chExt cx="107691" cy="1630385"/>
            </a:xfrm>
          </p:grpSpPr>
          <p:sp>
            <p:nvSpPr>
              <p:cNvPr id="36" name="ïS1idè"/>
              <p:cNvSpPr/>
              <p:nvPr/>
            </p:nvSpPr>
            <p:spPr bwMode="gray">
              <a:xfrm>
                <a:off x="4436327" y="3107374"/>
                <a:ext cx="107691" cy="105026"/>
              </a:xfrm>
              <a:prstGeom prst="ellipse">
                <a:avLst/>
              </a:prstGeom>
              <a:solidFill>
                <a:schemeClr val="accent3"/>
              </a:solidFill>
              <a:ln w="12700" algn="ctr">
                <a:solidFill>
                  <a:schemeClr val="bg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šlíḋe"/>
              <p:cNvSpPr/>
              <p:nvPr/>
            </p:nvSpPr>
            <p:spPr bwMode="gray">
              <a:xfrm flipV="1">
                <a:off x="4490173" y="3173829"/>
                <a:ext cx="0" cy="1563930"/>
              </a:xfrm>
              <a:prstGeom prst="line">
                <a:avLst/>
              </a:prstGeom>
              <a:noFill/>
              <a:ln w="19050">
                <a:solidFill>
                  <a:schemeClr val="accent3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963832" y="2022642"/>
              <a:ext cx="107691" cy="324250"/>
              <a:chOff x="5165102" y="3107374"/>
              <a:chExt cx="107691" cy="324250"/>
            </a:xfrm>
          </p:grpSpPr>
          <p:sp>
            <p:nvSpPr>
              <p:cNvPr id="34" name="iṣľïḍè"/>
              <p:cNvSpPr/>
              <p:nvPr/>
            </p:nvSpPr>
            <p:spPr bwMode="gray">
              <a:xfrm>
                <a:off x="5165102" y="3107374"/>
                <a:ext cx="107691" cy="105026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ṣlîḓé"/>
              <p:cNvSpPr/>
              <p:nvPr/>
            </p:nvSpPr>
            <p:spPr bwMode="gray">
              <a:xfrm flipV="1">
                <a:off x="5218948" y="3196922"/>
                <a:ext cx="0" cy="234702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3" name="í$ľíḍè"/>
            <p:cNvSpPr txBox="1"/>
            <p:nvPr/>
          </p:nvSpPr>
          <p:spPr>
            <a:xfrm>
              <a:off x="3822307" y="2231508"/>
              <a:ext cx="1679509" cy="40816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r>
                <a:rPr lang="en-US" altLang="zh-CN" sz="1600" b="1" dirty="0"/>
                <a:t>Data Cleaning</a:t>
              </a:r>
            </a:p>
          </p:txBody>
        </p:sp>
        <p:sp>
          <p:nvSpPr>
            <p:cNvPr id="25" name="í$ľíḍè"/>
            <p:cNvSpPr txBox="1"/>
            <p:nvPr/>
          </p:nvSpPr>
          <p:spPr>
            <a:xfrm>
              <a:off x="1997664" y="2756233"/>
              <a:ext cx="1679509" cy="40816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r>
                <a:rPr lang="en-US" altLang="zh-CN" sz="1600" b="1" dirty="0"/>
                <a:t>Corpus Creation</a:t>
              </a:r>
            </a:p>
          </p:txBody>
        </p:sp>
        <p:sp>
          <p:nvSpPr>
            <p:cNvPr id="27" name="í$ľíḍè"/>
            <p:cNvSpPr txBox="1"/>
            <p:nvPr/>
          </p:nvSpPr>
          <p:spPr>
            <a:xfrm>
              <a:off x="6333687" y="2756233"/>
              <a:ext cx="2438383" cy="596571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b" anchorCtr="0">
              <a:noAutofit/>
            </a:bodyPr>
            <a:lstStyle/>
            <a:p>
              <a:r>
                <a:rPr lang="en-US" altLang="zh-CN" sz="1600" b="1" dirty="0"/>
                <a:t>Using LSTM for Encoder and Decoder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718225" y="2022642"/>
              <a:ext cx="107691" cy="324250"/>
              <a:chOff x="5165102" y="3107374"/>
              <a:chExt cx="107691" cy="324250"/>
            </a:xfrm>
          </p:grpSpPr>
          <p:sp>
            <p:nvSpPr>
              <p:cNvPr id="32" name="iṣľïḍè"/>
              <p:cNvSpPr/>
              <p:nvPr/>
            </p:nvSpPr>
            <p:spPr bwMode="gray">
              <a:xfrm>
                <a:off x="5165102" y="3107374"/>
                <a:ext cx="107691" cy="105026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ṣlîḓé"/>
              <p:cNvSpPr/>
              <p:nvPr/>
            </p:nvSpPr>
            <p:spPr bwMode="gray">
              <a:xfrm flipV="1">
                <a:off x="5218948" y="3196922"/>
                <a:ext cx="0" cy="234702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í$ľíḍè"/>
            <p:cNvSpPr txBox="1"/>
            <p:nvPr/>
          </p:nvSpPr>
          <p:spPr>
            <a:xfrm>
              <a:off x="8576700" y="2231508"/>
              <a:ext cx="2153818" cy="65096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b" anchorCtr="0">
              <a:noAutofit/>
            </a:bodyPr>
            <a:lstStyle/>
            <a:p>
              <a:r>
                <a:rPr lang="en-US" altLang="zh-CN" sz="1600" b="1" dirty="0"/>
                <a:t>SGD Compilation and Model Fitting</a:t>
              </a:r>
            </a:p>
          </p:txBody>
        </p:sp>
      </p:grpSp>
      <p:sp>
        <p:nvSpPr>
          <p:cNvPr id="156" name="iṩḻîḓê"/>
          <p:cNvSpPr/>
          <p:nvPr/>
        </p:nvSpPr>
        <p:spPr>
          <a:xfrm flipH="1">
            <a:off x="8102382" y="5661961"/>
            <a:ext cx="2153947" cy="37915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/>
              <a:t>Step </a:t>
            </a:r>
            <a:r>
              <a:rPr lang="en-US" altLang="zh-CN" sz="1600" dirty="0"/>
              <a:t>5</a:t>
            </a:r>
            <a:endParaRPr lang="zh-CN" altLang="en-US" sz="1600" dirty="0"/>
          </a:p>
        </p:txBody>
      </p:sp>
      <p:sp>
        <p:nvSpPr>
          <p:cNvPr id="157" name="îṧľide"/>
          <p:cNvSpPr/>
          <p:nvPr/>
        </p:nvSpPr>
        <p:spPr>
          <a:xfrm flipH="1">
            <a:off x="5963821" y="5661961"/>
            <a:ext cx="2153947" cy="379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/>
              <a:t>Step </a:t>
            </a:r>
            <a:r>
              <a:rPr lang="en-US" altLang="zh-CN" sz="1600" dirty="0"/>
              <a:t>6</a:t>
            </a:r>
            <a:endParaRPr lang="zh-CN" altLang="en-US" sz="1600" dirty="0"/>
          </a:p>
        </p:txBody>
      </p:sp>
      <p:sp>
        <p:nvSpPr>
          <p:cNvPr id="158" name="isļïdè"/>
          <p:cNvSpPr/>
          <p:nvPr/>
        </p:nvSpPr>
        <p:spPr>
          <a:xfrm flipH="1">
            <a:off x="3809876" y="5661961"/>
            <a:ext cx="2153947" cy="37915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/>
              <a:t>Step </a:t>
            </a:r>
            <a:r>
              <a:rPr lang="en-US" altLang="zh-CN" sz="1600" dirty="0"/>
              <a:t>7</a:t>
            </a:r>
            <a:endParaRPr lang="zh-CN" altLang="en-US" sz="1600" dirty="0"/>
          </a:p>
        </p:txBody>
      </p:sp>
      <p:sp>
        <p:nvSpPr>
          <p:cNvPr id="159" name="ïṧḻïḍê"/>
          <p:cNvSpPr/>
          <p:nvPr/>
        </p:nvSpPr>
        <p:spPr>
          <a:xfrm flipH="1">
            <a:off x="1655929" y="5661961"/>
            <a:ext cx="2153947" cy="379159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/>
              <a:t>Step </a:t>
            </a:r>
            <a:r>
              <a:rPr lang="en-US" altLang="zh-CN" sz="1600" dirty="0"/>
              <a:t>8</a:t>
            </a:r>
            <a:endParaRPr lang="zh-CN" altLang="en-US" sz="1600" dirty="0"/>
          </a:p>
        </p:txBody>
      </p:sp>
      <p:grpSp>
        <p:nvGrpSpPr>
          <p:cNvPr id="160" name="组合 159"/>
          <p:cNvGrpSpPr/>
          <p:nvPr/>
        </p:nvGrpSpPr>
        <p:grpSpPr>
          <a:xfrm rot="10800000" flipH="1">
            <a:off x="5545869" y="4079256"/>
            <a:ext cx="107697" cy="1631321"/>
            <a:chOff x="7475831" y="3107374"/>
            <a:chExt cx="107691" cy="1630385"/>
          </a:xfrm>
        </p:grpSpPr>
        <p:sp>
          <p:nvSpPr>
            <p:cNvPr id="178" name="iṡ1íḋé"/>
            <p:cNvSpPr/>
            <p:nvPr/>
          </p:nvSpPr>
          <p:spPr bwMode="gray">
            <a:xfrm>
              <a:off x="7475831" y="3107374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ļiḓe"/>
            <p:cNvSpPr/>
            <p:nvPr/>
          </p:nvSpPr>
          <p:spPr bwMode="gray">
            <a:xfrm flipV="1">
              <a:off x="7529677" y="3173829"/>
              <a:ext cx="0" cy="1563930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61" name="组合 160"/>
          <p:cNvGrpSpPr/>
          <p:nvPr/>
        </p:nvGrpSpPr>
        <p:grpSpPr>
          <a:xfrm rot="10800000" flipH="1">
            <a:off x="9882144" y="4079256"/>
            <a:ext cx="107697" cy="1631321"/>
            <a:chOff x="4436327" y="3107374"/>
            <a:chExt cx="107691" cy="1630385"/>
          </a:xfrm>
        </p:grpSpPr>
        <p:sp>
          <p:nvSpPr>
            <p:cNvPr id="176" name="ïS1idè"/>
            <p:cNvSpPr/>
            <p:nvPr/>
          </p:nvSpPr>
          <p:spPr bwMode="gray">
            <a:xfrm>
              <a:off x="4436327" y="3107374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šlíḋe"/>
            <p:cNvSpPr/>
            <p:nvPr/>
          </p:nvSpPr>
          <p:spPr bwMode="gray">
            <a:xfrm flipV="1">
              <a:off x="4490173" y="3173829"/>
              <a:ext cx="0" cy="1563930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62" name="组合 161"/>
          <p:cNvGrpSpPr/>
          <p:nvPr/>
        </p:nvGrpSpPr>
        <p:grpSpPr>
          <a:xfrm rot="10800000" flipH="1">
            <a:off x="7856732" y="5397069"/>
            <a:ext cx="107697" cy="324436"/>
            <a:chOff x="5165102" y="3107374"/>
            <a:chExt cx="107691" cy="324250"/>
          </a:xfrm>
        </p:grpSpPr>
        <p:sp>
          <p:nvSpPr>
            <p:cNvPr id="174" name="iṣľïḍè"/>
            <p:cNvSpPr/>
            <p:nvPr/>
          </p:nvSpPr>
          <p:spPr bwMode="gray">
            <a:xfrm>
              <a:off x="5165102" y="3107374"/>
              <a:ext cx="107691" cy="105026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ṣlîḓé"/>
            <p:cNvSpPr/>
            <p:nvPr/>
          </p:nvSpPr>
          <p:spPr bwMode="gray">
            <a:xfrm flipV="1">
              <a:off x="5218948" y="3196922"/>
              <a:ext cx="0" cy="23470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63" name="í$ľíḍè"/>
          <p:cNvSpPr txBox="1"/>
          <p:nvPr/>
        </p:nvSpPr>
        <p:spPr>
          <a:xfrm flipH="1">
            <a:off x="5810481" y="4907939"/>
            <a:ext cx="2534732" cy="48913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r>
              <a:rPr lang="en-US" altLang="zh-CN" sz="1600" b="1" dirty="0"/>
              <a:t>Graphical User Interface</a:t>
            </a:r>
          </a:p>
        </p:txBody>
      </p:sp>
      <p:sp>
        <p:nvSpPr>
          <p:cNvPr id="165" name="í$ľíḍè"/>
          <p:cNvSpPr txBox="1"/>
          <p:nvPr/>
        </p:nvSpPr>
        <p:spPr>
          <a:xfrm flipH="1">
            <a:off x="8069529" y="4209543"/>
            <a:ext cx="2217294" cy="650968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r>
              <a:rPr lang="en-US" altLang="zh-CN" sz="1600" b="1" dirty="0"/>
              <a:t>Query Processing and Prediction</a:t>
            </a:r>
          </a:p>
        </p:txBody>
      </p:sp>
      <p:sp>
        <p:nvSpPr>
          <p:cNvPr id="167" name="í$ľíḍè"/>
          <p:cNvSpPr txBox="1"/>
          <p:nvPr/>
        </p:nvSpPr>
        <p:spPr>
          <a:xfrm flipH="1">
            <a:off x="4219699" y="4358682"/>
            <a:ext cx="1433865" cy="48913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r>
              <a:rPr lang="en-US" altLang="zh-CN" sz="1600" b="1" dirty="0"/>
              <a:t>Parameters Adjustment</a:t>
            </a:r>
          </a:p>
        </p:txBody>
      </p:sp>
      <p:grpSp>
        <p:nvGrpSpPr>
          <p:cNvPr id="169" name="组合 168"/>
          <p:cNvGrpSpPr/>
          <p:nvPr/>
        </p:nvGrpSpPr>
        <p:grpSpPr>
          <a:xfrm rot="10800000" flipH="1">
            <a:off x="3102064" y="5397069"/>
            <a:ext cx="107697" cy="324436"/>
            <a:chOff x="5165102" y="3107374"/>
            <a:chExt cx="107691" cy="324250"/>
          </a:xfrm>
        </p:grpSpPr>
        <p:sp>
          <p:nvSpPr>
            <p:cNvPr id="172" name="iṣľïḍè"/>
            <p:cNvSpPr/>
            <p:nvPr/>
          </p:nvSpPr>
          <p:spPr bwMode="gray">
            <a:xfrm>
              <a:off x="5165102" y="3107374"/>
              <a:ext cx="107691" cy="105026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ṣlîḓé"/>
            <p:cNvSpPr/>
            <p:nvPr/>
          </p:nvSpPr>
          <p:spPr bwMode="gray">
            <a:xfrm flipV="1">
              <a:off x="5218948" y="3196922"/>
              <a:ext cx="0" cy="23470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0" name="í$ľíḍè"/>
          <p:cNvSpPr txBox="1"/>
          <p:nvPr/>
        </p:nvSpPr>
        <p:spPr>
          <a:xfrm flipH="1">
            <a:off x="1671688" y="4996701"/>
            <a:ext cx="2399835" cy="408395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/>
            <a:r>
              <a:rPr lang="en-US" altLang="zh-CN" sz="1600" b="1" dirty="0"/>
              <a:t>Model Comparison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7F5496E-8D72-4C9B-9069-3063F6C78B51}"/>
              </a:ext>
            </a:extLst>
          </p:cNvPr>
          <p:cNvGrpSpPr/>
          <p:nvPr/>
        </p:nvGrpSpPr>
        <p:grpSpPr>
          <a:xfrm>
            <a:off x="0" y="6509997"/>
            <a:ext cx="12192000" cy="372087"/>
            <a:chOff x="0" y="6509997"/>
            <a:chExt cx="12192000" cy="372087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D51B898-1D60-4090-8A25-31E695DC375E}"/>
                </a:ext>
              </a:extLst>
            </p:cNvPr>
            <p:cNvGrpSpPr/>
            <p:nvPr/>
          </p:nvGrpSpPr>
          <p:grpSpPr>
            <a:xfrm>
              <a:off x="0" y="6509997"/>
              <a:ext cx="12192000" cy="369332"/>
              <a:chOff x="0" y="6509997"/>
              <a:chExt cx="12192000" cy="369332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183DF7B-96D3-4022-B7DC-38C4EE918144}"/>
                  </a:ext>
                </a:extLst>
              </p:cNvPr>
              <p:cNvSpPr txBox="1"/>
              <p:nvPr/>
            </p:nvSpPr>
            <p:spPr>
              <a:xfrm>
                <a:off x="0" y="6509997"/>
                <a:ext cx="12192000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endParaRPr lang="LID4096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58865BF-4426-43CB-83FA-4B45AC7406FA}"/>
                  </a:ext>
                </a:extLst>
              </p:cNvPr>
              <p:cNvSpPr txBox="1"/>
              <p:nvPr/>
            </p:nvSpPr>
            <p:spPr>
              <a:xfrm>
                <a:off x="3195587" y="6519523"/>
                <a:ext cx="63141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Financial Chatbot Based on LSTM -- 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Doraemon</a:t>
                </a:r>
                <a:r>
                  <a:rPr lang="en-US" sz="1600" dirty="0">
                    <a:solidFill>
                      <a:schemeClr val="bg1"/>
                    </a:solidFill>
                  </a:rPr>
                  <a:t> Group</a:t>
                </a:r>
                <a:endParaRPr lang="LID4096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444A2CF-A2FA-4AC4-B3CB-37CD0826C035}"/>
                </a:ext>
              </a:extLst>
            </p:cNvPr>
            <p:cNvSpPr txBox="1"/>
            <p:nvPr/>
          </p:nvSpPr>
          <p:spPr>
            <a:xfrm>
              <a:off x="11710737" y="6543530"/>
              <a:ext cx="4812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9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 &amp; 2</a:t>
            </a:r>
            <a:endParaRPr 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9924" y="1135117"/>
            <a:ext cx="5036010" cy="522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1. </a:t>
            </a:r>
            <a:r>
              <a:rPr lang="en-US" sz="2400" dirty="0"/>
              <a:t>Corpus Creation</a:t>
            </a:r>
            <a:endParaRPr lang="zh-CN" altLang="en-US" sz="2400" dirty="0"/>
          </a:p>
        </p:txBody>
      </p:sp>
      <p:sp>
        <p:nvSpPr>
          <p:cNvPr id="5" name="标题 1"/>
          <p:cNvSpPr txBox="1"/>
          <p:nvPr/>
        </p:nvSpPr>
        <p:spPr>
          <a:xfrm>
            <a:off x="6095206" y="1135117"/>
            <a:ext cx="5567402" cy="522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2. </a:t>
            </a:r>
            <a:r>
              <a:rPr lang="en-US" sz="2400" dirty="0"/>
              <a:t>Data Cleaning</a:t>
            </a:r>
            <a:endParaRPr lang="zh-CN" altLang="en-US" sz="2400" dirty="0"/>
          </a:p>
        </p:txBody>
      </p:sp>
      <p:pic>
        <p:nvPicPr>
          <p:cNvPr id="7" name="图片 6" descr="手机屏幕截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936477"/>
            <a:ext cx="5036010" cy="3823191"/>
          </a:xfrm>
          <a:prstGeom prst="rect">
            <a:avLst/>
          </a:prstGeom>
        </p:spPr>
      </p:pic>
      <p:pic>
        <p:nvPicPr>
          <p:cNvPr id="9" name="图片 8" descr="手机屏幕截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1936477"/>
            <a:ext cx="5567403" cy="2476502"/>
          </a:xfrm>
          <a:prstGeom prst="rect">
            <a:avLst/>
          </a:prstGeom>
        </p:spPr>
      </p:pic>
      <p:pic>
        <p:nvPicPr>
          <p:cNvPr id="13" name="图片 12" descr="手机屏幕截图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4844453"/>
            <a:ext cx="5226589" cy="72137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66D1534-BC7A-4FA0-B1B9-253C84ABD351}"/>
              </a:ext>
            </a:extLst>
          </p:cNvPr>
          <p:cNvGrpSpPr/>
          <p:nvPr/>
        </p:nvGrpSpPr>
        <p:grpSpPr>
          <a:xfrm>
            <a:off x="0" y="6509997"/>
            <a:ext cx="12192000" cy="372087"/>
            <a:chOff x="0" y="6509997"/>
            <a:chExt cx="12192000" cy="37208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519269C-D766-4444-93D2-9191076822BC}"/>
                </a:ext>
              </a:extLst>
            </p:cNvPr>
            <p:cNvGrpSpPr/>
            <p:nvPr/>
          </p:nvGrpSpPr>
          <p:grpSpPr>
            <a:xfrm>
              <a:off x="0" y="6509997"/>
              <a:ext cx="12192000" cy="369332"/>
              <a:chOff x="0" y="6509997"/>
              <a:chExt cx="12192000" cy="36933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82DC99-1B70-47B3-B941-38D3E8910105}"/>
                  </a:ext>
                </a:extLst>
              </p:cNvPr>
              <p:cNvSpPr txBox="1"/>
              <p:nvPr/>
            </p:nvSpPr>
            <p:spPr>
              <a:xfrm>
                <a:off x="0" y="6509997"/>
                <a:ext cx="12192000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endParaRPr lang="LID4096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2B9A715-CD33-4A4F-9C98-9C0387F5F32D}"/>
                  </a:ext>
                </a:extLst>
              </p:cNvPr>
              <p:cNvSpPr txBox="1"/>
              <p:nvPr/>
            </p:nvSpPr>
            <p:spPr>
              <a:xfrm>
                <a:off x="3195587" y="6519523"/>
                <a:ext cx="63141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Financial Chatbot Based on LSTM -- 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Doraemon</a:t>
                </a:r>
                <a:r>
                  <a:rPr lang="en-US" sz="1600" dirty="0">
                    <a:solidFill>
                      <a:schemeClr val="bg1"/>
                    </a:solidFill>
                  </a:rPr>
                  <a:t> Group</a:t>
                </a:r>
                <a:endParaRPr lang="LID4096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BA2E5BF-C3F8-4A3A-B61E-B95DBF5B1705}"/>
                </a:ext>
              </a:extLst>
            </p:cNvPr>
            <p:cNvSpPr txBox="1"/>
            <p:nvPr/>
          </p:nvSpPr>
          <p:spPr>
            <a:xfrm>
              <a:off x="11710737" y="6543530"/>
              <a:ext cx="4812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10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 &amp; 4</a:t>
            </a:r>
            <a:endParaRPr 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9925" y="1324659"/>
            <a:ext cx="3345028" cy="8381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3. </a:t>
            </a:r>
            <a:r>
              <a:rPr lang="en-US" sz="2400" dirty="0"/>
              <a:t>Using LSTM for Encoder and Decoder</a:t>
            </a:r>
            <a:endParaRPr lang="zh-CN" altLang="en-US" sz="2400" dirty="0"/>
          </a:p>
        </p:txBody>
      </p:sp>
      <p:sp>
        <p:nvSpPr>
          <p:cNvPr id="5" name="标题 1"/>
          <p:cNvSpPr txBox="1"/>
          <p:nvPr/>
        </p:nvSpPr>
        <p:spPr>
          <a:xfrm>
            <a:off x="8132482" y="5160913"/>
            <a:ext cx="3050525" cy="813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4. </a:t>
            </a:r>
            <a:r>
              <a:rPr lang="en-US" sz="2400" dirty="0"/>
              <a:t>SGD Compilation and Model Fitting</a:t>
            </a:r>
            <a:endParaRPr lang="zh-CN" altLang="en-US" sz="2400" dirty="0"/>
          </a:p>
        </p:txBody>
      </p:sp>
      <p:pic>
        <p:nvPicPr>
          <p:cNvPr id="8" name="图片 7" descr="手机屏幕截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98" y="1290144"/>
            <a:ext cx="6402389" cy="1745384"/>
          </a:xfrm>
          <a:prstGeom prst="rect">
            <a:avLst/>
          </a:prstGeom>
        </p:spPr>
      </p:pic>
      <p:pic>
        <p:nvPicPr>
          <p:cNvPr id="11" name="图片 10" descr="手机屏幕截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3114299"/>
            <a:ext cx="6294665" cy="13031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9" r="-255"/>
          <a:stretch>
            <a:fillRect/>
          </a:stretch>
        </p:blipFill>
        <p:spPr>
          <a:xfrm>
            <a:off x="562200" y="4426958"/>
            <a:ext cx="6402389" cy="1863504"/>
          </a:xfrm>
          <a:prstGeom prst="rect">
            <a:avLst/>
          </a:prstGeom>
        </p:spPr>
      </p:pic>
      <p:cxnSp>
        <p:nvCxnSpPr>
          <p:cNvPr id="21" name="连接符: 肘形 20"/>
          <p:cNvCxnSpPr>
            <a:stCxn id="4" idx="2"/>
          </p:cNvCxnSpPr>
          <p:nvPr/>
        </p:nvCxnSpPr>
        <p:spPr>
          <a:xfrm rot="16200000" flipH="1">
            <a:off x="3508403" y="996872"/>
            <a:ext cx="443730" cy="2775658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/>
          <p:cNvCxnSpPr>
            <a:stCxn id="5" idx="0"/>
          </p:cNvCxnSpPr>
          <p:nvPr/>
        </p:nvCxnSpPr>
        <p:spPr>
          <a:xfrm rot="16200000" flipV="1">
            <a:off x="8020587" y="3523755"/>
            <a:ext cx="581160" cy="2693156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629942-BD49-4EE3-9DF0-151467962E21}"/>
              </a:ext>
            </a:extLst>
          </p:cNvPr>
          <p:cNvGrpSpPr/>
          <p:nvPr/>
        </p:nvGrpSpPr>
        <p:grpSpPr>
          <a:xfrm>
            <a:off x="0" y="6509997"/>
            <a:ext cx="12192000" cy="372087"/>
            <a:chOff x="0" y="6509997"/>
            <a:chExt cx="12192000" cy="37208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B47AC6D-8A84-489E-8132-FA6DB99C6655}"/>
                </a:ext>
              </a:extLst>
            </p:cNvPr>
            <p:cNvGrpSpPr/>
            <p:nvPr/>
          </p:nvGrpSpPr>
          <p:grpSpPr>
            <a:xfrm>
              <a:off x="0" y="6509997"/>
              <a:ext cx="12192000" cy="369332"/>
              <a:chOff x="0" y="6509997"/>
              <a:chExt cx="12192000" cy="369332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2A3F71D-5574-4B71-BD48-C54F960C1B92}"/>
                  </a:ext>
                </a:extLst>
              </p:cNvPr>
              <p:cNvSpPr txBox="1"/>
              <p:nvPr/>
            </p:nvSpPr>
            <p:spPr>
              <a:xfrm>
                <a:off x="0" y="6509997"/>
                <a:ext cx="12192000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endParaRPr lang="LID4096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B073C01-C01A-4622-BB5E-8DE45F6834B0}"/>
                  </a:ext>
                </a:extLst>
              </p:cNvPr>
              <p:cNvSpPr txBox="1"/>
              <p:nvPr/>
            </p:nvSpPr>
            <p:spPr>
              <a:xfrm>
                <a:off x="3195587" y="6519523"/>
                <a:ext cx="63141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Financial Chatbot Based on LSTM -- 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Doraemon</a:t>
                </a:r>
                <a:r>
                  <a:rPr lang="en-US" sz="1600" dirty="0">
                    <a:solidFill>
                      <a:schemeClr val="bg1"/>
                    </a:solidFill>
                  </a:rPr>
                  <a:t> Group</a:t>
                </a:r>
                <a:endParaRPr lang="LID4096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10A2A5-E708-48AC-9395-BCC99084A1AF}"/>
                </a:ext>
              </a:extLst>
            </p:cNvPr>
            <p:cNvSpPr txBox="1"/>
            <p:nvPr/>
          </p:nvSpPr>
          <p:spPr>
            <a:xfrm>
              <a:off x="11710737" y="6543530"/>
              <a:ext cx="4812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11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837692" y="2482230"/>
            <a:ext cx="1258308" cy="18935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5765" y="2728694"/>
            <a:ext cx="416812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Model Results </a:t>
            </a:r>
          </a:p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&amp; Summary</a:t>
            </a:r>
          </a:p>
          <a:p>
            <a:pPr algn="ctr"/>
            <a:endParaRPr lang="en-US" altLang="zh-CN" sz="4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4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Results </a:t>
            </a:r>
            <a:endParaRPr 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9924" y="1390054"/>
            <a:ext cx="5380522" cy="5228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5. </a:t>
            </a:r>
            <a:r>
              <a:rPr lang="en-US" sz="2400" dirty="0"/>
              <a:t>Query Processing and Prediction</a:t>
            </a:r>
            <a:endParaRPr lang="zh-CN" altLang="en-US" sz="24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66D1534-BC7A-4FA0-B1B9-253C84ABD351}"/>
              </a:ext>
            </a:extLst>
          </p:cNvPr>
          <p:cNvGrpSpPr/>
          <p:nvPr/>
        </p:nvGrpSpPr>
        <p:grpSpPr>
          <a:xfrm>
            <a:off x="0" y="6509997"/>
            <a:ext cx="12192000" cy="372087"/>
            <a:chOff x="0" y="6509997"/>
            <a:chExt cx="12192000" cy="37208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519269C-D766-4444-93D2-9191076822BC}"/>
                </a:ext>
              </a:extLst>
            </p:cNvPr>
            <p:cNvGrpSpPr/>
            <p:nvPr/>
          </p:nvGrpSpPr>
          <p:grpSpPr>
            <a:xfrm>
              <a:off x="0" y="6509997"/>
              <a:ext cx="12192000" cy="369332"/>
              <a:chOff x="0" y="6509997"/>
              <a:chExt cx="12192000" cy="36933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82DC99-1B70-47B3-B941-38D3E8910105}"/>
                  </a:ext>
                </a:extLst>
              </p:cNvPr>
              <p:cNvSpPr txBox="1"/>
              <p:nvPr/>
            </p:nvSpPr>
            <p:spPr>
              <a:xfrm>
                <a:off x="0" y="6509997"/>
                <a:ext cx="12192000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endParaRPr lang="LID4096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2B9A715-CD33-4A4F-9C98-9C0387F5F32D}"/>
                  </a:ext>
                </a:extLst>
              </p:cNvPr>
              <p:cNvSpPr txBox="1"/>
              <p:nvPr/>
            </p:nvSpPr>
            <p:spPr>
              <a:xfrm>
                <a:off x="3195587" y="6519523"/>
                <a:ext cx="63141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Financial Chatbot Based on LSTM -- 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Doraemon</a:t>
                </a:r>
                <a:r>
                  <a:rPr lang="en-US" sz="1600" dirty="0">
                    <a:solidFill>
                      <a:schemeClr val="bg1"/>
                    </a:solidFill>
                  </a:rPr>
                  <a:t> Group</a:t>
                </a:r>
                <a:endParaRPr lang="LID4096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BA2E5BF-C3F8-4A3A-B61E-B95DBF5B1705}"/>
                </a:ext>
              </a:extLst>
            </p:cNvPr>
            <p:cNvSpPr txBox="1"/>
            <p:nvPr/>
          </p:nvSpPr>
          <p:spPr>
            <a:xfrm>
              <a:off x="11710737" y="6543530"/>
              <a:ext cx="4812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12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0AB25F-2617-4464-8619-425630A6D972}"/>
              </a:ext>
            </a:extLst>
          </p:cNvPr>
          <p:cNvSpPr txBox="1"/>
          <p:nvPr/>
        </p:nvSpPr>
        <p:spPr>
          <a:xfrm>
            <a:off x="727675" y="2072858"/>
            <a:ext cx="723241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preprocess query: cut words and tokenize them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predict the topic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return an answer from the topic randomly </a:t>
            </a:r>
          </a:p>
          <a:p>
            <a:endParaRPr lang="LID4096" sz="2800" dirty="0"/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5467D701-C529-4872-994F-A363485A5C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8927" y="877783"/>
            <a:ext cx="1025712" cy="2693156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4A4729E-E4A8-40FE-8D3A-8FCC436B8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0"/>
          <a:stretch/>
        </p:blipFill>
        <p:spPr>
          <a:xfrm>
            <a:off x="6476705" y="3001098"/>
            <a:ext cx="5474663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695eabe-e7e0-4a7a-aefc-ee082644e9e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1808520" cy="5588989"/>
            <a:chOff x="0" y="-1"/>
            <a:chExt cx="11808520" cy="5588989"/>
          </a:xfrm>
        </p:grpSpPr>
        <p:cxnSp>
          <p:nvCxnSpPr>
            <p:cNvPr id="13" name="直接连接符 12"/>
            <p:cNvCxnSpPr>
              <a:stCxn id="23" idx="2"/>
            </p:cNvCxnSpPr>
            <p:nvPr/>
          </p:nvCxnSpPr>
          <p:spPr>
            <a:xfrm>
              <a:off x="1697381" y="5588988"/>
              <a:ext cx="982310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22" idx="2"/>
            </p:cNvCxnSpPr>
            <p:nvPr/>
          </p:nvCxnSpPr>
          <p:spPr>
            <a:xfrm>
              <a:off x="2580821" y="4823996"/>
              <a:ext cx="8939667" cy="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9" idx="2"/>
            </p:cNvCxnSpPr>
            <p:nvPr/>
          </p:nvCxnSpPr>
          <p:spPr>
            <a:xfrm>
              <a:off x="3464261" y="4059000"/>
              <a:ext cx="805622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20" idx="2"/>
            </p:cNvCxnSpPr>
            <p:nvPr/>
          </p:nvCxnSpPr>
          <p:spPr>
            <a:xfrm>
              <a:off x="4347701" y="3293997"/>
              <a:ext cx="717278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21" idx="2"/>
            </p:cNvCxnSpPr>
            <p:nvPr/>
          </p:nvCxnSpPr>
          <p:spPr>
            <a:xfrm>
              <a:off x="5231140" y="2529000"/>
              <a:ext cx="629093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ṥlîḓé"/>
            <p:cNvSpPr/>
            <p:nvPr/>
          </p:nvSpPr>
          <p:spPr bwMode="auto">
            <a:xfrm>
              <a:off x="3320245" y="0"/>
              <a:ext cx="288032" cy="4059000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ṡḷîḋe"/>
            <p:cNvSpPr/>
            <p:nvPr/>
          </p:nvSpPr>
          <p:spPr bwMode="auto">
            <a:xfrm>
              <a:off x="4203685" y="-1"/>
              <a:ext cx="288032" cy="3293998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ṥ1ídê"/>
            <p:cNvSpPr/>
            <p:nvPr/>
          </p:nvSpPr>
          <p:spPr bwMode="auto">
            <a:xfrm>
              <a:off x="5087124" y="0"/>
              <a:ext cx="288032" cy="2529000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ṩļîḓe"/>
            <p:cNvSpPr/>
            <p:nvPr/>
          </p:nvSpPr>
          <p:spPr bwMode="auto">
            <a:xfrm>
              <a:off x="2436805" y="-1"/>
              <a:ext cx="288032" cy="4823997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sļíḓe"/>
            <p:cNvSpPr/>
            <p:nvPr/>
          </p:nvSpPr>
          <p:spPr bwMode="auto">
            <a:xfrm>
              <a:off x="1553365" y="-1"/>
              <a:ext cx="288032" cy="5588989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ľíďe"/>
            <p:cNvSpPr/>
            <p:nvPr/>
          </p:nvSpPr>
          <p:spPr bwMode="auto">
            <a:xfrm>
              <a:off x="0" y="1096050"/>
              <a:ext cx="11520488" cy="45652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altLang="zh-CN" sz="2800" b="1" dirty="0"/>
                <a:t>CONTENTS</a:t>
              </a:r>
            </a:p>
          </p:txBody>
        </p:sp>
        <p:sp>
          <p:nvSpPr>
            <p:cNvPr id="26" name="îṡliďè"/>
            <p:cNvSpPr/>
            <p:nvPr/>
          </p:nvSpPr>
          <p:spPr>
            <a:xfrm>
              <a:off x="1530590" y="1166300"/>
              <a:ext cx="333582" cy="316024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05</a:t>
              </a:r>
            </a:p>
          </p:txBody>
        </p:sp>
        <p:sp>
          <p:nvSpPr>
            <p:cNvPr id="27" name="iŝḷïḍè"/>
            <p:cNvSpPr/>
            <p:nvPr/>
          </p:nvSpPr>
          <p:spPr>
            <a:xfrm>
              <a:off x="2414030" y="1166300"/>
              <a:ext cx="333582" cy="316024"/>
            </a:xfrm>
            <a:prstGeom prst="rect">
              <a:avLst/>
            </a:prstGeom>
          </p:spPr>
          <p:txBody>
            <a:bodyPr wrap="none" numCol="1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04</a:t>
              </a:r>
            </a:p>
          </p:txBody>
        </p:sp>
        <p:sp>
          <p:nvSpPr>
            <p:cNvPr id="28" name="îṥḷidé"/>
            <p:cNvSpPr/>
            <p:nvPr/>
          </p:nvSpPr>
          <p:spPr>
            <a:xfrm>
              <a:off x="3297470" y="1166300"/>
              <a:ext cx="333582" cy="316024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03</a:t>
              </a:r>
            </a:p>
          </p:txBody>
        </p:sp>
        <p:sp>
          <p:nvSpPr>
            <p:cNvPr id="29" name="ïṧḷîḍè"/>
            <p:cNvSpPr/>
            <p:nvPr/>
          </p:nvSpPr>
          <p:spPr>
            <a:xfrm>
              <a:off x="4180910" y="1166300"/>
              <a:ext cx="333582" cy="316024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02</a:t>
              </a:r>
            </a:p>
          </p:txBody>
        </p:sp>
        <p:sp>
          <p:nvSpPr>
            <p:cNvPr id="30" name="îşļïḑè"/>
            <p:cNvSpPr/>
            <p:nvPr/>
          </p:nvSpPr>
          <p:spPr>
            <a:xfrm>
              <a:off x="5064350" y="1166300"/>
              <a:ext cx="333582" cy="316024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01</a:t>
              </a:r>
            </a:p>
          </p:txBody>
        </p:sp>
        <p:grpSp>
          <p:nvGrpSpPr>
            <p:cNvPr id="31" name="îṩliḓê"/>
            <p:cNvGrpSpPr/>
            <p:nvPr/>
          </p:nvGrpSpPr>
          <p:grpSpPr>
            <a:xfrm>
              <a:off x="11520488" y="-1"/>
              <a:ext cx="288032" cy="1543051"/>
              <a:chOff x="11045915" y="-1"/>
              <a:chExt cx="288032" cy="1998078"/>
            </a:xfrm>
          </p:grpSpPr>
          <p:sp>
            <p:nvSpPr>
              <p:cNvPr id="39" name="isḻíďè"/>
              <p:cNvSpPr/>
              <p:nvPr/>
            </p:nvSpPr>
            <p:spPr bwMode="auto">
              <a:xfrm>
                <a:off x="11045915" y="-1"/>
                <a:ext cx="288032" cy="14854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0" name="ïṡ1iḍê"/>
              <p:cNvSpPr/>
              <p:nvPr/>
            </p:nvSpPr>
            <p:spPr bwMode="auto">
              <a:xfrm>
                <a:off x="11045915" y="1485400"/>
                <a:ext cx="288032" cy="512677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32" name="直接连接符 31"/>
            <p:cNvCxnSpPr/>
            <p:nvPr/>
          </p:nvCxnSpPr>
          <p:spPr>
            <a:xfrm>
              <a:off x="5375156" y="1552576"/>
              <a:ext cx="614533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íṥļiḑê"/>
            <p:cNvSpPr/>
            <p:nvPr/>
          </p:nvSpPr>
          <p:spPr>
            <a:xfrm>
              <a:off x="5375363" y="4367224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2000" b="1" dirty="0">
                  <a:sym typeface="+mn-ea"/>
                </a:rPr>
                <a:t>Model Procedures</a:t>
              </a:r>
              <a:endParaRPr lang="en-US" altLang="zh-CN" sz="2000" b="1" dirty="0"/>
            </a:p>
          </p:txBody>
        </p:sp>
        <p:sp>
          <p:nvSpPr>
            <p:cNvPr id="35" name="ísḻiḑê"/>
            <p:cNvSpPr/>
            <p:nvPr/>
          </p:nvSpPr>
          <p:spPr>
            <a:xfrm>
              <a:off x="5397588" y="3614554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lstStyle/>
            <a:p>
              <a:pPr algn="r"/>
              <a:r>
                <a:rPr lang="en-US" altLang="zh-CN" sz="2000" b="1" dirty="0">
                  <a:sym typeface="+mn-ea"/>
                </a:rPr>
                <a:t>Conversational Bot &amp; Crawler</a:t>
              </a:r>
              <a:endParaRPr lang="en-US" altLang="zh-CN" sz="2000" b="1" dirty="0"/>
            </a:p>
          </p:txBody>
        </p:sp>
        <p:sp>
          <p:nvSpPr>
            <p:cNvPr id="36" name="ï$líḓè"/>
            <p:cNvSpPr/>
            <p:nvPr/>
          </p:nvSpPr>
          <p:spPr>
            <a:xfrm>
              <a:off x="5378538" y="3614296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lstStyle/>
            <a:p>
              <a:pPr algn="r">
                <a:spcBef>
                  <a:spcPct val="0"/>
                </a:spcBef>
              </a:pPr>
              <a:endParaRPr lang="en-US" altLang="zh-CN" sz="1400" dirty="0"/>
            </a:p>
          </p:txBody>
        </p:sp>
        <p:sp>
          <p:nvSpPr>
            <p:cNvPr id="37" name="íśļíḍé"/>
            <p:cNvSpPr/>
            <p:nvPr/>
          </p:nvSpPr>
          <p:spPr>
            <a:xfrm>
              <a:off x="5378538" y="2851934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2000" b="1" dirty="0"/>
                <a:t>Theory and Procedures</a:t>
              </a:r>
              <a:endParaRPr lang="en-US" altLang="zh-CN" b="1" dirty="0"/>
            </a:p>
          </p:txBody>
        </p:sp>
        <p:sp>
          <p:nvSpPr>
            <p:cNvPr id="38" name="íṧľîde"/>
            <p:cNvSpPr/>
            <p:nvPr/>
          </p:nvSpPr>
          <p:spPr>
            <a:xfrm>
              <a:off x="5378538" y="2078532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2000" b="1" dirty="0"/>
                <a:t>Introduction</a:t>
              </a:r>
            </a:p>
          </p:txBody>
        </p:sp>
      </p:grpSp>
      <p:sp>
        <p:nvSpPr>
          <p:cNvPr id="33" name="íṥļiḑê">
            <a:extLst>
              <a:ext uri="{FF2B5EF4-FFF2-40B4-BE49-F238E27FC236}">
                <a16:creationId xmlns:a16="http://schemas.microsoft.com/office/drawing/2014/main" id="{B5739AD3-814E-48EC-B818-98742777A24A}"/>
              </a:ext>
            </a:extLst>
          </p:cNvPr>
          <p:cNvSpPr/>
          <p:nvPr/>
        </p:nvSpPr>
        <p:spPr>
          <a:xfrm>
            <a:off x="5397588" y="5151701"/>
            <a:ext cx="6141950" cy="456526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b">
            <a:noAutofit/>
          </a:bodyPr>
          <a:lstStyle/>
          <a:p>
            <a:pPr algn="r">
              <a:spcBef>
                <a:spcPct val="0"/>
              </a:spcBef>
            </a:pPr>
            <a:r>
              <a:rPr lang="en-US" altLang="zh-CN" sz="2000" b="1" dirty="0">
                <a:sym typeface="+mn-ea"/>
              </a:rPr>
              <a:t>Model Results &amp; Summary</a:t>
            </a:r>
            <a:endParaRPr lang="en-US" altLang="zh-CN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20E430-EED9-44CD-9ED8-2C99F3BB48BB}"/>
              </a:ext>
            </a:extLst>
          </p:cNvPr>
          <p:cNvSpPr txBox="1"/>
          <p:nvPr/>
        </p:nvSpPr>
        <p:spPr>
          <a:xfrm>
            <a:off x="0" y="650037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DB13A2-24E7-41C4-9640-2921DDB1B37F}"/>
              </a:ext>
            </a:extLst>
          </p:cNvPr>
          <p:cNvSpPr txBox="1"/>
          <p:nvPr/>
        </p:nvSpPr>
        <p:spPr>
          <a:xfrm>
            <a:off x="3195587" y="6509898"/>
            <a:ext cx="63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Chatbot Based on LSTM --  </a:t>
            </a:r>
            <a:r>
              <a:rPr lang="en-US" sz="1600" dirty="0" err="1">
                <a:solidFill>
                  <a:schemeClr val="bg1"/>
                </a:solidFill>
              </a:rPr>
              <a:t>Doraemon</a:t>
            </a:r>
            <a:r>
              <a:rPr lang="en-US" sz="1600" dirty="0">
                <a:solidFill>
                  <a:schemeClr val="bg1"/>
                </a:solidFill>
              </a:rPr>
              <a:t> Group</a:t>
            </a:r>
            <a:endParaRPr lang="LID4096" sz="1600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5F21CAD-6E10-4F1B-BCB5-5D26C9B8B1E7}"/>
              </a:ext>
            </a:extLst>
          </p:cNvPr>
          <p:cNvGrpSpPr/>
          <p:nvPr/>
        </p:nvGrpSpPr>
        <p:grpSpPr>
          <a:xfrm>
            <a:off x="0" y="6509997"/>
            <a:ext cx="12192000" cy="369332"/>
            <a:chOff x="0" y="6509997"/>
            <a:chExt cx="12192000" cy="36933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5BEBAED-EEB5-4DA8-8E77-C5E9FAED0AE0}"/>
                </a:ext>
              </a:extLst>
            </p:cNvPr>
            <p:cNvSpPr txBox="1"/>
            <p:nvPr/>
          </p:nvSpPr>
          <p:spPr>
            <a:xfrm>
              <a:off x="0" y="6509997"/>
              <a:ext cx="12192000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endParaRPr lang="LID4096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D08D46C-FDDD-4FF1-85F2-30EB065D8C0E}"/>
                </a:ext>
              </a:extLst>
            </p:cNvPr>
            <p:cNvSpPr txBox="1"/>
            <p:nvPr/>
          </p:nvSpPr>
          <p:spPr>
            <a:xfrm>
              <a:off x="3195587" y="6519523"/>
              <a:ext cx="6314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Financial Chatbot Based on LSTM --  </a:t>
              </a:r>
              <a:r>
                <a:rPr lang="en-US" sz="1600" dirty="0" err="1">
                  <a:solidFill>
                    <a:schemeClr val="bg1"/>
                  </a:solidFill>
                </a:rPr>
                <a:t>Doraemon</a:t>
              </a:r>
              <a:r>
                <a:rPr lang="en-US" sz="1600" dirty="0">
                  <a:solidFill>
                    <a:schemeClr val="bg1"/>
                  </a:solidFill>
                </a:rPr>
                <a:t> Group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Results </a:t>
            </a:r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66D1534-BC7A-4FA0-B1B9-253C84ABD351}"/>
              </a:ext>
            </a:extLst>
          </p:cNvPr>
          <p:cNvGrpSpPr/>
          <p:nvPr/>
        </p:nvGrpSpPr>
        <p:grpSpPr>
          <a:xfrm>
            <a:off x="0" y="6509997"/>
            <a:ext cx="12192000" cy="372087"/>
            <a:chOff x="0" y="6509997"/>
            <a:chExt cx="12192000" cy="37208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519269C-D766-4444-93D2-9191076822BC}"/>
                </a:ext>
              </a:extLst>
            </p:cNvPr>
            <p:cNvGrpSpPr/>
            <p:nvPr/>
          </p:nvGrpSpPr>
          <p:grpSpPr>
            <a:xfrm>
              <a:off x="0" y="6509997"/>
              <a:ext cx="12192000" cy="369332"/>
              <a:chOff x="0" y="6509997"/>
              <a:chExt cx="12192000" cy="36933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82DC99-1B70-47B3-B941-38D3E8910105}"/>
                  </a:ext>
                </a:extLst>
              </p:cNvPr>
              <p:cNvSpPr txBox="1"/>
              <p:nvPr/>
            </p:nvSpPr>
            <p:spPr>
              <a:xfrm>
                <a:off x="0" y="6509997"/>
                <a:ext cx="12192000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endParaRPr lang="LID4096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2B9A715-CD33-4A4F-9C98-9C0387F5F32D}"/>
                  </a:ext>
                </a:extLst>
              </p:cNvPr>
              <p:cNvSpPr txBox="1"/>
              <p:nvPr/>
            </p:nvSpPr>
            <p:spPr>
              <a:xfrm>
                <a:off x="3195587" y="6519523"/>
                <a:ext cx="63141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Financial Chatbot Based on LSTM -- 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Doraemon</a:t>
                </a:r>
                <a:r>
                  <a:rPr lang="en-US" sz="1600" dirty="0">
                    <a:solidFill>
                      <a:schemeClr val="bg1"/>
                    </a:solidFill>
                  </a:rPr>
                  <a:t> Group</a:t>
                </a:r>
                <a:endParaRPr lang="LID4096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BA2E5BF-C3F8-4A3A-B61E-B95DBF5B1705}"/>
                </a:ext>
              </a:extLst>
            </p:cNvPr>
            <p:cNvSpPr txBox="1"/>
            <p:nvPr/>
          </p:nvSpPr>
          <p:spPr>
            <a:xfrm>
              <a:off x="11710737" y="6543530"/>
              <a:ext cx="4812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13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E6A3720E-386B-4C84-9D39-8C2EAA53FB68}"/>
              </a:ext>
            </a:extLst>
          </p:cNvPr>
          <p:cNvSpPr txBox="1"/>
          <p:nvPr/>
        </p:nvSpPr>
        <p:spPr>
          <a:xfrm>
            <a:off x="134752" y="1062733"/>
            <a:ext cx="7334451" cy="5228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6. Graphical User Interface (GUI):</a:t>
            </a:r>
            <a:r>
              <a:rPr lang="en-US" sz="2400" dirty="0"/>
              <a:t> </a:t>
            </a:r>
            <a:r>
              <a:rPr lang="en-US" sz="2400" dirty="0" err="1"/>
              <a:t>Tkinter</a:t>
            </a:r>
            <a:r>
              <a:rPr lang="en-US" sz="2400" dirty="0"/>
              <a:t> library 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2AF8AD-56DF-459B-8CCF-32CB1080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627" y="1699470"/>
            <a:ext cx="6661004" cy="442219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76F91ACC-E6C6-479E-B590-E06123AEF53F}"/>
              </a:ext>
            </a:extLst>
          </p:cNvPr>
          <p:cNvSpPr txBox="1"/>
          <p:nvPr/>
        </p:nvSpPr>
        <p:spPr>
          <a:xfrm>
            <a:off x="9591757" y="5101389"/>
            <a:ext cx="2118979" cy="683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Queries input by users</a:t>
            </a:r>
            <a:endParaRPr lang="zh-CN" altLang="en-US" sz="2000" b="0" dirty="0"/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FAF25C85-385D-4717-BF5A-6572B162D1ED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9453695" y="4755523"/>
            <a:ext cx="167722" cy="2227382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">
            <a:extLst>
              <a:ext uri="{FF2B5EF4-FFF2-40B4-BE49-F238E27FC236}">
                <a16:creationId xmlns:a16="http://schemas.microsoft.com/office/drawing/2014/main" id="{B859A9A4-9A52-4F20-84A6-09EA92D7A3BC}"/>
              </a:ext>
            </a:extLst>
          </p:cNvPr>
          <p:cNvSpPr txBox="1"/>
          <p:nvPr/>
        </p:nvSpPr>
        <p:spPr>
          <a:xfrm>
            <a:off x="500513" y="4494998"/>
            <a:ext cx="2098307" cy="7226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Receive queries and process</a:t>
            </a:r>
            <a:endParaRPr lang="zh-CN" altLang="en-US" sz="2000" b="0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AB5E848-73B1-454A-B474-534F20AEE671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2176808" y="4590491"/>
            <a:ext cx="670770" cy="1925052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1">
            <a:extLst>
              <a:ext uri="{FF2B5EF4-FFF2-40B4-BE49-F238E27FC236}">
                <a16:creationId xmlns:a16="http://schemas.microsoft.com/office/drawing/2014/main" id="{7E40594A-FF49-4C72-9FCF-76F09A4FD55D}"/>
              </a:ext>
            </a:extLst>
          </p:cNvPr>
          <p:cNvSpPr txBox="1"/>
          <p:nvPr/>
        </p:nvSpPr>
        <p:spPr>
          <a:xfrm>
            <a:off x="9609467" y="3405015"/>
            <a:ext cx="2101269" cy="1310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A dialog window:</a:t>
            </a:r>
            <a:r>
              <a:rPr lang="zh-CN" altLang="en-US" sz="2000" b="0" dirty="0"/>
              <a:t> </a:t>
            </a:r>
            <a:r>
              <a:rPr lang="en-US" sz="2000" b="0" dirty="0"/>
              <a:t>display and record queries and answers</a:t>
            </a:r>
            <a:endParaRPr lang="zh-CN" altLang="en-US" sz="2000" b="0" dirty="0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D0CFD9F1-DBC9-46D5-928C-3C91F0D58F88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V="1">
            <a:off x="9222446" y="1967359"/>
            <a:ext cx="362320" cy="2512992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标题 1">
            <a:extLst>
              <a:ext uri="{FF2B5EF4-FFF2-40B4-BE49-F238E27FC236}">
                <a16:creationId xmlns:a16="http://schemas.microsoft.com/office/drawing/2014/main" id="{84487102-396C-4E94-B49E-D679F04E1D93}"/>
              </a:ext>
            </a:extLst>
          </p:cNvPr>
          <p:cNvSpPr txBox="1"/>
          <p:nvPr/>
        </p:nvSpPr>
        <p:spPr>
          <a:xfrm>
            <a:off x="500514" y="2595621"/>
            <a:ext cx="2023592" cy="436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Welcome title</a:t>
            </a:r>
            <a:endParaRPr lang="zh-CN" altLang="en-US" sz="2000" b="0" dirty="0"/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0D6B9E22-0B10-4C6C-80F2-AB539637C3A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7132" y="1645384"/>
            <a:ext cx="756211" cy="1144263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标题 1">
            <a:extLst>
              <a:ext uri="{FF2B5EF4-FFF2-40B4-BE49-F238E27FC236}">
                <a16:creationId xmlns:a16="http://schemas.microsoft.com/office/drawing/2014/main" id="{763E88ED-1D5A-4971-879C-740066AADB1E}"/>
              </a:ext>
            </a:extLst>
          </p:cNvPr>
          <p:cNvSpPr txBox="1"/>
          <p:nvPr/>
        </p:nvSpPr>
        <p:spPr>
          <a:xfrm>
            <a:off x="9609467" y="1356384"/>
            <a:ext cx="2101269" cy="4209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Theme color </a:t>
            </a:r>
            <a:endParaRPr lang="zh-CN" altLang="en-US" sz="2000" b="0" dirty="0"/>
          </a:p>
        </p:txBody>
      </p: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3C8333B8-FB23-46CB-9D2C-8E69ED95BCE9}"/>
              </a:ext>
            </a:extLst>
          </p:cNvPr>
          <p:cNvCxnSpPr>
            <a:cxnSpLocks/>
            <a:stCxn id="46" idx="2"/>
          </p:cNvCxnSpPr>
          <p:nvPr/>
        </p:nvCxnSpPr>
        <p:spPr>
          <a:xfrm rot="5400000">
            <a:off x="9121119" y="732307"/>
            <a:ext cx="493998" cy="2583968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066de4f093456abe5bc516621c107828">
            <a:hlinkClick r:id="" action="ppaction://media"/>
            <a:extLst>
              <a:ext uri="{FF2B5EF4-FFF2-40B4-BE49-F238E27FC236}">
                <a16:creationId xmlns:a16="http://schemas.microsoft.com/office/drawing/2014/main" id="{D063102B-9992-49E3-852A-FBF606F329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080" r="91" b="2011"/>
          <a:stretch/>
        </p:blipFill>
        <p:spPr>
          <a:xfrm>
            <a:off x="2511275" y="1736230"/>
            <a:ext cx="7006361" cy="43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5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1642076" y="924066"/>
            <a:ext cx="7713680" cy="39125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</a:rPr>
              <a:t>Innovations: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0" dirty="0">
                <a:latin typeface="+mn-lt"/>
              </a:rPr>
              <a:t>Grab Wikipedia pages to </a:t>
            </a:r>
            <a:r>
              <a:rPr lang="en-US" altLang="zh-CN" sz="2400" b="0" dirty="0" err="1">
                <a:latin typeface="+mn-lt"/>
              </a:rPr>
              <a:t>bulid</a:t>
            </a:r>
            <a:r>
              <a:rPr lang="en-US" altLang="zh-CN" sz="2400" b="0" dirty="0">
                <a:latin typeface="+mn-lt"/>
              </a:rPr>
              <a:t> a financial corpus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0" dirty="0">
                <a:latin typeface="+mn-lt"/>
              </a:rPr>
              <a:t>Create a financial chatbot -unique &amp; useful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0" dirty="0">
                <a:latin typeface="+mn-lt"/>
              </a:rPr>
              <a:t>Chat interface - pleasant and vivid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</a:rPr>
              <a:t>Further study: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0" dirty="0">
                <a:latin typeface="+mn-lt"/>
              </a:rPr>
              <a:t>Automatic learning topics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66D1534-BC7A-4FA0-B1B9-253C84ABD351}"/>
              </a:ext>
            </a:extLst>
          </p:cNvPr>
          <p:cNvGrpSpPr/>
          <p:nvPr/>
        </p:nvGrpSpPr>
        <p:grpSpPr>
          <a:xfrm>
            <a:off x="0" y="6509997"/>
            <a:ext cx="12192000" cy="372087"/>
            <a:chOff x="0" y="6509997"/>
            <a:chExt cx="12192000" cy="37208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519269C-D766-4444-93D2-9191076822BC}"/>
                </a:ext>
              </a:extLst>
            </p:cNvPr>
            <p:cNvGrpSpPr/>
            <p:nvPr/>
          </p:nvGrpSpPr>
          <p:grpSpPr>
            <a:xfrm>
              <a:off x="0" y="6509997"/>
              <a:ext cx="12192000" cy="369332"/>
              <a:chOff x="0" y="6509997"/>
              <a:chExt cx="12192000" cy="36933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82DC99-1B70-47B3-B941-38D3E8910105}"/>
                  </a:ext>
                </a:extLst>
              </p:cNvPr>
              <p:cNvSpPr txBox="1"/>
              <p:nvPr/>
            </p:nvSpPr>
            <p:spPr>
              <a:xfrm>
                <a:off x="0" y="6509997"/>
                <a:ext cx="12192000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endParaRPr lang="LID4096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2B9A715-CD33-4A4F-9C98-9C0387F5F32D}"/>
                  </a:ext>
                </a:extLst>
              </p:cNvPr>
              <p:cNvSpPr txBox="1"/>
              <p:nvPr/>
            </p:nvSpPr>
            <p:spPr>
              <a:xfrm>
                <a:off x="3195587" y="6519523"/>
                <a:ext cx="63141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Financial Chatbot Based on LSTM -- 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Doraemon</a:t>
                </a:r>
                <a:r>
                  <a:rPr lang="en-US" sz="1600" dirty="0">
                    <a:solidFill>
                      <a:schemeClr val="bg1"/>
                    </a:solidFill>
                  </a:rPr>
                  <a:t> Group</a:t>
                </a:r>
                <a:endParaRPr lang="LID4096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BA2E5BF-C3F8-4A3A-B61E-B95DBF5B1705}"/>
                </a:ext>
              </a:extLst>
            </p:cNvPr>
            <p:cNvSpPr txBox="1"/>
            <p:nvPr/>
          </p:nvSpPr>
          <p:spPr>
            <a:xfrm>
              <a:off x="11710737" y="6543530"/>
              <a:ext cx="4812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14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8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6947" y="675360"/>
            <a:ext cx="5651600" cy="174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Thanks for listening!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748A71-21E1-40BA-969E-62DF834321F4}"/>
              </a:ext>
            </a:extLst>
          </p:cNvPr>
          <p:cNvSpPr txBox="1"/>
          <p:nvPr/>
        </p:nvSpPr>
        <p:spPr>
          <a:xfrm>
            <a:off x="909457" y="2422346"/>
            <a:ext cx="4688692" cy="3363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Group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Doraemon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Liangde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LI, 20653566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Qi Liu, 20659974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Linfeng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Zhu, 20652201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Yuqiao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CN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Xie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20655851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Yaxin Zhang, 20661795</a:t>
            </a:r>
            <a:endParaRPr lang="en-US" sz="2000" b="1" dirty="0"/>
          </a:p>
        </p:txBody>
      </p:sp>
      <p:sp>
        <p:nvSpPr>
          <p:cNvPr id="3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FAC67EEB-F0BE-4F4A-918F-72A69CE57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1875632"/>
            <a:ext cx="4142232" cy="40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837692" y="2482230"/>
            <a:ext cx="1258308" cy="18935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2650" y="3075305"/>
            <a:ext cx="366047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Doraemon</a:t>
            </a:r>
            <a:endParaRPr lang="en-US" dirty="0"/>
          </a:p>
        </p:txBody>
      </p:sp>
      <p:pic>
        <p:nvPicPr>
          <p:cNvPr id="4" name="Picture 2" descr="Doraemon Story Of Seasons (@DoraemonStoryOf) | Twit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>
            <a:fillRect/>
          </a:stretch>
        </p:blipFill>
        <p:spPr bwMode="auto">
          <a:xfrm>
            <a:off x="6447604" y="1130648"/>
            <a:ext cx="5072883" cy="507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691ff9ac-1baf-47b6-971e-90b8fed2e2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3" y="1270770"/>
            <a:ext cx="6138839" cy="4750086"/>
            <a:chOff x="687279" y="1143496"/>
            <a:chExt cx="7388721" cy="4750086"/>
          </a:xfrm>
        </p:grpSpPr>
        <p:grpSp>
          <p:nvGrpSpPr>
            <p:cNvPr id="7" name="ïŝlíḑé"/>
            <p:cNvGrpSpPr/>
            <p:nvPr/>
          </p:nvGrpSpPr>
          <p:grpSpPr>
            <a:xfrm>
              <a:off x="687279" y="1143496"/>
              <a:ext cx="7388721" cy="1655504"/>
              <a:chOff x="687278" y="2398652"/>
              <a:chExt cx="3524773" cy="1655504"/>
            </a:xfrm>
          </p:grpSpPr>
          <p:sp>
            <p:nvSpPr>
              <p:cNvPr id="18" name="ïṧḷíḍe"/>
              <p:cNvSpPr/>
              <p:nvPr/>
            </p:nvSpPr>
            <p:spPr>
              <a:xfrm>
                <a:off x="687278" y="2840457"/>
                <a:ext cx="3524773" cy="12136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/>
                  <a:t>Chatbot with entertaining and educational characteristics</a:t>
                </a:r>
              </a:p>
            </p:txBody>
          </p:sp>
          <p:sp>
            <p:nvSpPr>
              <p:cNvPr id="19" name="iṩlíḍé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Purpose</a:t>
                </a: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687279" y="2333490"/>
              <a:ext cx="640667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íṩ1îďê"/>
            <p:cNvGrpSpPr/>
            <p:nvPr/>
          </p:nvGrpSpPr>
          <p:grpSpPr>
            <a:xfrm>
              <a:off x="687279" y="2691460"/>
              <a:ext cx="7388720" cy="1254907"/>
              <a:chOff x="687279" y="2319337"/>
              <a:chExt cx="7388720" cy="1254907"/>
            </a:xfrm>
          </p:grpSpPr>
          <p:sp>
            <p:nvSpPr>
              <p:cNvPr id="15" name="i$ḻiḍê"/>
              <p:cNvSpPr/>
              <p:nvPr/>
            </p:nvSpPr>
            <p:spPr>
              <a:xfrm>
                <a:off x="687279" y="245996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íṩḻíḓe"/>
              <p:cNvSpPr txBox="1"/>
              <p:nvPr/>
            </p:nvSpPr>
            <p:spPr bwMode="auto">
              <a:xfrm>
                <a:off x="1011000" y="231933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Entertaining Chatbot</a:t>
                </a:r>
              </a:p>
            </p:txBody>
          </p:sp>
          <p:sp>
            <p:nvSpPr>
              <p:cNvPr id="17" name="îṣliḑê"/>
              <p:cNvSpPr/>
              <p:nvPr/>
            </p:nvSpPr>
            <p:spPr bwMode="auto">
              <a:xfrm>
                <a:off x="1011000" y="276114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Built corpus from movie scripts.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Long Short Term Memory Networks</a:t>
                </a:r>
              </a:p>
            </p:txBody>
          </p:sp>
        </p:grpSp>
        <p:grpSp>
          <p:nvGrpSpPr>
            <p:cNvPr id="10" name="ïşḻíḑè"/>
            <p:cNvGrpSpPr/>
            <p:nvPr/>
          </p:nvGrpSpPr>
          <p:grpSpPr>
            <a:xfrm>
              <a:off x="687279" y="4638675"/>
              <a:ext cx="7388720" cy="1254907"/>
              <a:chOff x="687279" y="2731129"/>
              <a:chExt cx="7388720" cy="1254907"/>
            </a:xfrm>
          </p:grpSpPr>
          <p:sp>
            <p:nvSpPr>
              <p:cNvPr id="12" name="îšļïḋe"/>
              <p:cNvSpPr/>
              <p:nvPr/>
            </p:nvSpPr>
            <p:spPr>
              <a:xfrm>
                <a:off x="687279" y="2871760"/>
                <a:ext cx="231653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iSļïḍê"/>
              <p:cNvSpPr txBox="1"/>
              <p:nvPr/>
            </p:nvSpPr>
            <p:spPr bwMode="auto">
              <a:xfrm>
                <a:off x="1011000" y="2731129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Educational Chatbot</a:t>
                </a:r>
              </a:p>
            </p:txBody>
          </p:sp>
          <p:sp>
            <p:nvSpPr>
              <p:cNvPr id="14" name="ïṣḻiḋé"/>
              <p:cNvSpPr/>
              <p:nvPr/>
            </p:nvSpPr>
            <p:spPr bwMode="auto">
              <a:xfrm>
                <a:off x="1011000" y="3172935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Focus on providing finance knowledge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Seq2Seq Model</a:t>
                </a: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796224" y="4352891"/>
              <a:ext cx="629772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FC2E253-F1F7-4277-A519-F916F87CCACD}"/>
              </a:ext>
            </a:extLst>
          </p:cNvPr>
          <p:cNvGrpSpPr/>
          <p:nvPr/>
        </p:nvGrpSpPr>
        <p:grpSpPr>
          <a:xfrm>
            <a:off x="0" y="6529247"/>
            <a:ext cx="12192000" cy="369332"/>
            <a:chOff x="0" y="6509997"/>
            <a:chExt cx="12192000" cy="36933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40BCA74-FC7C-48F5-856F-3E0973784808}"/>
                </a:ext>
              </a:extLst>
            </p:cNvPr>
            <p:cNvSpPr txBox="1"/>
            <p:nvPr/>
          </p:nvSpPr>
          <p:spPr>
            <a:xfrm>
              <a:off x="0" y="6509997"/>
              <a:ext cx="12192000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endParaRPr lang="LID4096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AF1CA3-4BF5-466B-AE4A-96C327F10DF0}"/>
                </a:ext>
              </a:extLst>
            </p:cNvPr>
            <p:cNvSpPr txBox="1"/>
            <p:nvPr/>
          </p:nvSpPr>
          <p:spPr>
            <a:xfrm>
              <a:off x="3195587" y="6519523"/>
              <a:ext cx="6314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Financial Chatbot Based on LSTM --  </a:t>
              </a:r>
              <a:r>
                <a:rPr lang="en-US" sz="1600" dirty="0" err="1">
                  <a:solidFill>
                    <a:schemeClr val="bg1"/>
                  </a:solidFill>
                </a:rPr>
                <a:t>Doraemon</a:t>
              </a:r>
              <a:r>
                <a:rPr lang="en-US" sz="1600" dirty="0">
                  <a:solidFill>
                    <a:schemeClr val="bg1"/>
                  </a:solidFill>
                </a:rPr>
                <a:t> Group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CCE9BEB-AC0D-458A-9D18-10E62AC21ADD}"/>
              </a:ext>
            </a:extLst>
          </p:cNvPr>
          <p:cNvSpPr txBox="1"/>
          <p:nvPr/>
        </p:nvSpPr>
        <p:spPr>
          <a:xfrm>
            <a:off x="11710737" y="6543530"/>
            <a:ext cx="48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</a:t>
            </a:r>
            <a:endParaRPr lang="LID4096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Timeline of Progress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19137" y="1976589"/>
            <a:ext cx="10753723" cy="3383008"/>
            <a:chOff x="719137" y="1976589"/>
            <a:chExt cx="10753723" cy="3383008"/>
          </a:xfrm>
        </p:grpSpPr>
        <p:sp>
          <p:nvSpPr>
            <p:cNvPr id="6" name="ïšḷiďê"/>
            <p:cNvSpPr/>
            <p:nvPr/>
          </p:nvSpPr>
          <p:spPr>
            <a:xfrm>
              <a:off x="719137" y="2787975"/>
              <a:ext cx="2153822" cy="3789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/>
                <a:t>March</a:t>
              </a:r>
              <a:endParaRPr lang="zh-CN" altLang="en-US" sz="1600" dirty="0"/>
            </a:p>
          </p:txBody>
        </p:sp>
        <p:sp>
          <p:nvSpPr>
            <p:cNvPr id="7" name="iṩḻîḓê"/>
            <p:cNvSpPr/>
            <p:nvPr/>
          </p:nvSpPr>
          <p:spPr>
            <a:xfrm>
              <a:off x="2872958" y="2787975"/>
              <a:ext cx="2153822" cy="3789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/>
                <a:t>Early April</a:t>
              </a:r>
              <a:endParaRPr lang="zh-CN" altLang="en-US" sz="1600" dirty="0"/>
            </a:p>
          </p:txBody>
        </p:sp>
        <p:sp>
          <p:nvSpPr>
            <p:cNvPr id="8" name="îṧľide"/>
            <p:cNvSpPr/>
            <p:nvPr/>
          </p:nvSpPr>
          <p:spPr>
            <a:xfrm>
              <a:off x="5011395" y="2787975"/>
              <a:ext cx="2153822" cy="3789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600" dirty="0"/>
                <a:t>Mid April</a:t>
              </a:r>
              <a:endParaRPr lang="zh-CN" altLang="en-US" sz="1600" dirty="0"/>
            </a:p>
          </p:txBody>
        </p:sp>
        <p:sp>
          <p:nvSpPr>
            <p:cNvPr id="9" name="isļïdè"/>
            <p:cNvSpPr/>
            <p:nvPr/>
          </p:nvSpPr>
          <p:spPr>
            <a:xfrm>
              <a:off x="7165216" y="2787975"/>
              <a:ext cx="2153822" cy="3789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/>
                <a:t>Early May</a:t>
              </a:r>
              <a:endParaRPr lang="zh-CN" altLang="en-US" sz="1600" dirty="0"/>
            </a:p>
          </p:txBody>
        </p:sp>
        <p:sp>
          <p:nvSpPr>
            <p:cNvPr id="10" name="ïṧḻïḍê"/>
            <p:cNvSpPr/>
            <p:nvPr/>
          </p:nvSpPr>
          <p:spPr>
            <a:xfrm>
              <a:off x="9319038" y="2787975"/>
              <a:ext cx="2153822" cy="37894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600" dirty="0"/>
                <a:t>Mid May</a:t>
              </a:r>
              <a:endParaRPr lang="zh-CN" altLang="en-US" sz="1600" dirty="0"/>
            </a:p>
          </p:txBody>
        </p:sp>
        <p:sp>
          <p:nvSpPr>
            <p:cNvPr id="11" name="îṡḷíḓê"/>
            <p:cNvSpPr/>
            <p:nvPr/>
          </p:nvSpPr>
          <p:spPr bwMode="gray">
            <a:xfrm>
              <a:off x="1176689" y="3107374"/>
              <a:ext cx="107691" cy="105026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475831" y="3107374"/>
              <a:ext cx="107691" cy="1630385"/>
              <a:chOff x="7475831" y="3107374"/>
              <a:chExt cx="107691" cy="1630385"/>
            </a:xfrm>
          </p:grpSpPr>
          <p:sp>
            <p:nvSpPr>
              <p:cNvPr id="38" name="iṡ1íḋé"/>
              <p:cNvSpPr/>
              <p:nvPr/>
            </p:nvSpPr>
            <p:spPr bwMode="gray">
              <a:xfrm>
                <a:off x="7475831" y="3107374"/>
                <a:ext cx="107691" cy="105026"/>
              </a:xfrm>
              <a:prstGeom prst="ellipse">
                <a:avLst/>
              </a:prstGeom>
              <a:solidFill>
                <a:schemeClr val="accent3"/>
              </a:solidFill>
              <a:ln w="12700" algn="ctr">
                <a:solidFill>
                  <a:schemeClr val="bg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sļiḓe"/>
              <p:cNvSpPr/>
              <p:nvPr/>
            </p:nvSpPr>
            <p:spPr bwMode="gray">
              <a:xfrm flipV="1">
                <a:off x="7529677" y="3173829"/>
                <a:ext cx="0" cy="1563930"/>
              </a:xfrm>
              <a:prstGeom prst="line">
                <a:avLst/>
              </a:prstGeom>
              <a:noFill/>
              <a:ln w="19050">
                <a:solidFill>
                  <a:schemeClr val="accent3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139807" y="3107374"/>
              <a:ext cx="107691" cy="1630385"/>
              <a:chOff x="4436327" y="3107374"/>
              <a:chExt cx="107691" cy="1630385"/>
            </a:xfrm>
          </p:grpSpPr>
          <p:sp>
            <p:nvSpPr>
              <p:cNvPr id="36" name="ïS1idè"/>
              <p:cNvSpPr/>
              <p:nvPr/>
            </p:nvSpPr>
            <p:spPr bwMode="gray">
              <a:xfrm>
                <a:off x="4436327" y="3107374"/>
                <a:ext cx="107691" cy="105026"/>
              </a:xfrm>
              <a:prstGeom prst="ellipse">
                <a:avLst/>
              </a:prstGeom>
              <a:solidFill>
                <a:schemeClr val="accent3"/>
              </a:solidFill>
              <a:ln w="12700" algn="ctr">
                <a:solidFill>
                  <a:schemeClr val="bg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šlíḋe"/>
              <p:cNvSpPr/>
              <p:nvPr/>
            </p:nvSpPr>
            <p:spPr bwMode="gray">
              <a:xfrm flipV="1">
                <a:off x="4490173" y="3173829"/>
                <a:ext cx="0" cy="1563930"/>
              </a:xfrm>
              <a:prstGeom prst="line">
                <a:avLst/>
              </a:prstGeom>
              <a:noFill/>
              <a:ln w="19050">
                <a:solidFill>
                  <a:schemeClr val="accent3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165102" y="3107374"/>
              <a:ext cx="107691" cy="324250"/>
              <a:chOff x="5165102" y="3107374"/>
              <a:chExt cx="107691" cy="324250"/>
            </a:xfrm>
          </p:grpSpPr>
          <p:sp>
            <p:nvSpPr>
              <p:cNvPr id="34" name="iṣľïḍè"/>
              <p:cNvSpPr/>
              <p:nvPr/>
            </p:nvSpPr>
            <p:spPr bwMode="gray">
              <a:xfrm>
                <a:off x="5165102" y="3107374"/>
                <a:ext cx="107691" cy="105026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ṣlîḓé"/>
              <p:cNvSpPr/>
              <p:nvPr/>
            </p:nvSpPr>
            <p:spPr bwMode="gray">
              <a:xfrm flipV="1">
                <a:off x="5218948" y="3196922"/>
                <a:ext cx="0" cy="234702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ïṣ1idé"/>
            <p:cNvSpPr/>
            <p:nvPr/>
          </p:nvSpPr>
          <p:spPr bwMode="gray">
            <a:xfrm flipV="1">
              <a:off x="1230534" y="3196922"/>
              <a:ext cx="0" cy="23470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śḻiḋe"/>
            <p:cNvSpPr/>
            <p:nvPr/>
          </p:nvSpPr>
          <p:spPr>
            <a:xfrm>
              <a:off x="1534110" y="1976589"/>
              <a:ext cx="523875" cy="521355"/>
            </a:xfrm>
            <a:custGeom>
              <a:avLst/>
              <a:gdLst>
                <a:gd name="connsiteX0" fmla="*/ 21907 w 330201"/>
                <a:gd name="connsiteY0" fmla="*/ 269875 h 328613"/>
                <a:gd name="connsiteX1" fmla="*/ 87630 w 330201"/>
                <a:gd name="connsiteY1" fmla="*/ 269875 h 328613"/>
                <a:gd name="connsiteX2" fmla="*/ 96651 w 330201"/>
                <a:gd name="connsiteY2" fmla="*/ 272486 h 328613"/>
                <a:gd name="connsiteX3" fmla="*/ 109538 w 330201"/>
                <a:gd name="connsiteY3" fmla="*/ 286844 h 328613"/>
                <a:gd name="connsiteX4" fmla="*/ 131445 w 330201"/>
                <a:gd name="connsiteY4" fmla="*/ 269875 h 328613"/>
                <a:gd name="connsiteX5" fmla="*/ 197168 w 330201"/>
                <a:gd name="connsiteY5" fmla="*/ 269875 h 328613"/>
                <a:gd name="connsiteX6" fmla="*/ 206188 w 330201"/>
                <a:gd name="connsiteY6" fmla="*/ 272486 h 328613"/>
                <a:gd name="connsiteX7" fmla="*/ 219075 w 330201"/>
                <a:gd name="connsiteY7" fmla="*/ 286844 h 328613"/>
                <a:gd name="connsiteX8" fmla="*/ 240983 w 330201"/>
                <a:gd name="connsiteY8" fmla="*/ 269875 h 328613"/>
                <a:gd name="connsiteX9" fmla="*/ 306706 w 330201"/>
                <a:gd name="connsiteY9" fmla="*/ 269875 h 328613"/>
                <a:gd name="connsiteX10" fmla="*/ 328613 w 330201"/>
                <a:gd name="connsiteY10" fmla="*/ 293370 h 328613"/>
                <a:gd name="connsiteX11" fmla="*/ 328613 w 330201"/>
                <a:gd name="connsiteY11" fmla="*/ 328613 h 328613"/>
                <a:gd name="connsiteX12" fmla="*/ 0 w 330201"/>
                <a:gd name="connsiteY12" fmla="*/ 328613 h 328613"/>
                <a:gd name="connsiteX13" fmla="*/ 0 w 330201"/>
                <a:gd name="connsiteY13" fmla="*/ 293370 h 328613"/>
                <a:gd name="connsiteX14" fmla="*/ 21907 w 330201"/>
                <a:gd name="connsiteY14" fmla="*/ 269875 h 328613"/>
                <a:gd name="connsiteX15" fmla="*/ 209550 w 330201"/>
                <a:gd name="connsiteY15" fmla="*/ 204788 h 328613"/>
                <a:gd name="connsiteX16" fmla="*/ 230188 w 330201"/>
                <a:gd name="connsiteY16" fmla="*/ 204788 h 328613"/>
                <a:gd name="connsiteX17" fmla="*/ 225028 w 330201"/>
                <a:gd name="connsiteY17" fmla="*/ 225706 h 328613"/>
                <a:gd name="connsiteX18" fmla="*/ 225028 w 330201"/>
                <a:gd name="connsiteY18" fmla="*/ 227013 h 328613"/>
                <a:gd name="connsiteX19" fmla="*/ 213420 w 330201"/>
                <a:gd name="connsiteY19" fmla="*/ 227013 h 328613"/>
                <a:gd name="connsiteX20" fmla="*/ 213420 w 330201"/>
                <a:gd name="connsiteY20" fmla="*/ 225706 h 328613"/>
                <a:gd name="connsiteX21" fmla="*/ 209550 w 330201"/>
                <a:gd name="connsiteY21" fmla="*/ 204788 h 328613"/>
                <a:gd name="connsiteX22" fmla="*/ 98425 w 330201"/>
                <a:gd name="connsiteY22" fmla="*/ 204788 h 328613"/>
                <a:gd name="connsiteX23" fmla="*/ 119063 w 330201"/>
                <a:gd name="connsiteY23" fmla="*/ 204788 h 328613"/>
                <a:gd name="connsiteX24" fmla="*/ 115193 w 330201"/>
                <a:gd name="connsiteY24" fmla="*/ 225706 h 328613"/>
                <a:gd name="connsiteX25" fmla="*/ 115193 w 330201"/>
                <a:gd name="connsiteY25" fmla="*/ 227013 h 328613"/>
                <a:gd name="connsiteX26" fmla="*/ 103584 w 330201"/>
                <a:gd name="connsiteY26" fmla="*/ 227013 h 328613"/>
                <a:gd name="connsiteX27" fmla="*/ 103584 w 330201"/>
                <a:gd name="connsiteY27" fmla="*/ 225706 h 328613"/>
                <a:gd name="connsiteX28" fmla="*/ 98425 w 330201"/>
                <a:gd name="connsiteY28" fmla="*/ 204788 h 328613"/>
                <a:gd name="connsiteX29" fmla="*/ 274638 w 330201"/>
                <a:gd name="connsiteY29" fmla="*/ 193675 h 328613"/>
                <a:gd name="connsiteX30" fmla="*/ 306388 w 330201"/>
                <a:gd name="connsiteY30" fmla="*/ 225425 h 328613"/>
                <a:gd name="connsiteX31" fmla="*/ 274638 w 330201"/>
                <a:gd name="connsiteY31" fmla="*/ 257175 h 328613"/>
                <a:gd name="connsiteX32" fmla="*/ 242888 w 330201"/>
                <a:gd name="connsiteY32" fmla="*/ 225425 h 328613"/>
                <a:gd name="connsiteX33" fmla="*/ 274638 w 330201"/>
                <a:gd name="connsiteY33" fmla="*/ 193675 h 328613"/>
                <a:gd name="connsiteX34" fmla="*/ 164307 w 330201"/>
                <a:gd name="connsiteY34" fmla="*/ 193675 h 328613"/>
                <a:gd name="connsiteX35" fmla="*/ 195264 w 330201"/>
                <a:gd name="connsiteY35" fmla="*/ 225425 h 328613"/>
                <a:gd name="connsiteX36" fmla="*/ 164307 w 330201"/>
                <a:gd name="connsiteY36" fmla="*/ 257175 h 328613"/>
                <a:gd name="connsiteX37" fmla="*/ 133350 w 330201"/>
                <a:gd name="connsiteY37" fmla="*/ 225425 h 328613"/>
                <a:gd name="connsiteX38" fmla="*/ 164307 w 330201"/>
                <a:gd name="connsiteY38" fmla="*/ 193675 h 328613"/>
                <a:gd name="connsiteX39" fmla="*/ 53975 w 330201"/>
                <a:gd name="connsiteY39" fmla="*/ 193675 h 328613"/>
                <a:gd name="connsiteX40" fmla="*/ 85725 w 330201"/>
                <a:gd name="connsiteY40" fmla="*/ 225425 h 328613"/>
                <a:gd name="connsiteX41" fmla="*/ 53975 w 330201"/>
                <a:gd name="connsiteY41" fmla="*/ 257175 h 328613"/>
                <a:gd name="connsiteX42" fmla="*/ 22225 w 330201"/>
                <a:gd name="connsiteY42" fmla="*/ 225425 h 328613"/>
                <a:gd name="connsiteX43" fmla="*/ 53975 w 330201"/>
                <a:gd name="connsiteY43" fmla="*/ 193675 h 328613"/>
                <a:gd name="connsiteX44" fmla="*/ 155575 w 330201"/>
                <a:gd name="connsiteY44" fmla="*/ 80963 h 328613"/>
                <a:gd name="connsiteX45" fmla="*/ 168275 w 330201"/>
                <a:gd name="connsiteY45" fmla="*/ 80963 h 328613"/>
                <a:gd name="connsiteX46" fmla="*/ 168275 w 330201"/>
                <a:gd name="connsiteY46" fmla="*/ 107950 h 328613"/>
                <a:gd name="connsiteX47" fmla="*/ 195263 w 330201"/>
                <a:gd name="connsiteY47" fmla="*/ 107950 h 328613"/>
                <a:gd name="connsiteX48" fmla="*/ 195263 w 330201"/>
                <a:gd name="connsiteY48" fmla="*/ 119063 h 328613"/>
                <a:gd name="connsiteX49" fmla="*/ 168275 w 330201"/>
                <a:gd name="connsiteY49" fmla="*/ 119063 h 328613"/>
                <a:gd name="connsiteX50" fmla="*/ 168275 w 330201"/>
                <a:gd name="connsiteY50" fmla="*/ 147638 h 328613"/>
                <a:gd name="connsiteX51" fmla="*/ 155575 w 330201"/>
                <a:gd name="connsiteY51" fmla="*/ 147638 h 328613"/>
                <a:gd name="connsiteX52" fmla="*/ 155575 w 330201"/>
                <a:gd name="connsiteY52" fmla="*/ 119063 h 328613"/>
                <a:gd name="connsiteX53" fmla="*/ 130175 w 330201"/>
                <a:gd name="connsiteY53" fmla="*/ 119063 h 328613"/>
                <a:gd name="connsiteX54" fmla="*/ 130175 w 330201"/>
                <a:gd name="connsiteY54" fmla="*/ 107950 h 328613"/>
                <a:gd name="connsiteX55" fmla="*/ 155575 w 330201"/>
                <a:gd name="connsiteY55" fmla="*/ 107950 h 328613"/>
                <a:gd name="connsiteX56" fmla="*/ 104775 w 330201"/>
                <a:gd name="connsiteY56" fmla="*/ 66675 h 328613"/>
                <a:gd name="connsiteX57" fmla="*/ 119063 w 330201"/>
                <a:gd name="connsiteY57" fmla="*/ 66675 h 328613"/>
                <a:gd name="connsiteX58" fmla="*/ 119063 w 330201"/>
                <a:gd name="connsiteY58" fmla="*/ 147638 h 328613"/>
                <a:gd name="connsiteX59" fmla="*/ 101600 w 330201"/>
                <a:gd name="connsiteY59" fmla="*/ 147638 h 328613"/>
                <a:gd name="connsiteX60" fmla="*/ 101600 w 330201"/>
                <a:gd name="connsiteY60" fmla="*/ 84137 h 328613"/>
                <a:gd name="connsiteX61" fmla="*/ 100013 w 330201"/>
                <a:gd name="connsiteY61" fmla="*/ 84137 h 328613"/>
                <a:gd name="connsiteX62" fmla="*/ 84137 w 330201"/>
                <a:gd name="connsiteY62" fmla="*/ 90487 h 328613"/>
                <a:gd name="connsiteX63" fmla="*/ 84137 w 330201"/>
                <a:gd name="connsiteY63" fmla="*/ 80962 h 328613"/>
                <a:gd name="connsiteX64" fmla="*/ 82550 w 330201"/>
                <a:gd name="connsiteY64" fmla="*/ 76200 h 328613"/>
                <a:gd name="connsiteX65" fmla="*/ 222539 w 330201"/>
                <a:gd name="connsiteY65" fmla="*/ 63500 h 328613"/>
                <a:gd name="connsiteX66" fmla="*/ 251114 w 330201"/>
                <a:gd name="connsiteY66" fmla="*/ 89793 h 328613"/>
                <a:gd name="connsiteX67" fmla="*/ 229033 w 330201"/>
                <a:gd name="connsiteY67" fmla="*/ 125289 h 328613"/>
                <a:gd name="connsiteX68" fmla="*/ 221240 w 330201"/>
                <a:gd name="connsiteY68" fmla="*/ 131862 h 328613"/>
                <a:gd name="connsiteX69" fmla="*/ 252413 w 330201"/>
                <a:gd name="connsiteY69" fmla="*/ 131862 h 328613"/>
                <a:gd name="connsiteX70" fmla="*/ 252413 w 330201"/>
                <a:gd name="connsiteY70" fmla="*/ 147638 h 328613"/>
                <a:gd name="connsiteX71" fmla="*/ 195263 w 330201"/>
                <a:gd name="connsiteY71" fmla="*/ 147638 h 328613"/>
                <a:gd name="connsiteX72" fmla="*/ 195263 w 330201"/>
                <a:gd name="connsiteY72" fmla="*/ 135806 h 328613"/>
                <a:gd name="connsiteX73" fmla="*/ 205654 w 330201"/>
                <a:gd name="connsiteY73" fmla="*/ 126603 h 328613"/>
                <a:gd name="connsiteX74" fmla="*/ 231631 w 330201"/>
                <a:gd name="connsiteY74" fmla="*/ 91108 h 328613"/>
                <a:gd name="connsiteX75" fmla="*/ 218642 w 330201"/>
                <a:gd name="connsiteY75" fmla="*/ 79276 h 328613"/>
                <a:gd name="connsiteX76" fmla="*/ 201757 w 330201"/>
                <a:gd name="connsiteY76" fmla="*/ 85849 h 328613"/>
                <a:gd name="connsiteX77" fmla="*/ 200458 w 330201"/>
                <a:gd name="connsiteY77" fmla="*/ 85849 h 328613"/>
                <a:gd name="connsiteX78" fmla="*/ 195263 w 330201"/>
                <a:gd name="connsiteY78" fmla="*/ 72702 h 328613"/>
                <a:gd name="connsiteX79" fmla="*/ 222539 w 330201"/>
                <a:gd name="connsiteY79" fmla="*/ 63500 h 328613"/>
                <a:gd name="connsiteX80" fmla="*/ 22740 w 330201"/>
                <a:gd name="connsiteY80" fmla="*/ 0 h 328613"/>
                <a:gd name="connsiteX81" fmla="*/ 318574 w 330201"/>
                <a:gd name="connsiteY81" fmla="*/ 0 h 328613"/>
                <a:gd name="connsiteX82" fmla="*/ 330201 w 330201"/>
                <a:gd name="connsiteY82" fmla="*/ 11608 h 328613"/>
                <a:gd name="connsiteX83" fmla="*/ 330201 w 330201"/>
                <a:gd name="connsiteY83" fmla="*/ 215405 h 328613"/>
                <a:gd name="connsiteX84" fmla="*/ 322450 w 330201"/>
                <a:gd name="connsiteY84" fmla="*/ 227013 h 328613"/>
                <a:gd name="connsiteX85" fmla="*/ 322450 w 330201"/>
                <a:gd name="connsiteY85" fmla="*/ 225723 h 328613"/>
                <a:gd name="connsiteX86" fmla="*/ 306948 w 330201"/>
                <a:gd name="connsiteY86" fmla="*/ 188317 h 328613"/>
                <a:gd name="connsiteX87" fmla="*/ 306948 w 330201"/>
                <a:gd name="connsiteY87" fmla="*/ 21927 h 328613"/>
                <a:gd name="connsiteX88" fmla="*/ 34366 w 330201"/>
                <a:gd name="connsiteY88" fmla="*/ 21927 h 328613"/>
                <a:gd name="connsiteX89" fmla="*/ 34366 w 330201"/>
                <a:gd name="connsiteY89" fmla="*/ 180578 h 328613"/>
                <a:gd name="connsiteX90" fmla="*/ 11113 w 330201"/>
                <a:gd name="connsiteY90" fmla="*/ 202506 h 328613"/>
                <a:gd name="connsiteX91" fmla="*/ 11113 w 330201"/>
                <a:gd name="connsiteY91" fmla="*/ 11608 h 328613"/>
                <a:gd name="connsiteX92" fmla="*/ 22740 w 330201"/>
                <a:gd name="connsiteY92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0201" h="328613">
                  <a:moveTo>
                    <a:pt x="21907" y="269875"/>
                  </a:moveTo>
                  <a:cubicBezTo>
                    <a:pt x="21907" y="269875"/>
                    <a:pt x="21907" y="269875"/>
                    <a:pt x="87630" y="269875"/>
                  </a:cubicBezTo>
                  <a:cubicBezTo>
                    <a:pt x="91496" y="269875"/>
                    <a:pt x="94073" y="271181"/>
                    <a:pt x="96651" y="272486"/>
                  </a:cubicBezTo>
                  <a:cubicBezTo>
                    <a:pt x="103094" y="275096"/>
                    <a:pt x="108249" y="280318"/>
                    <a:pt x="109538" y="286844"/>
                  </a:cubicBezTo>
                  <a:cubicBezTo>
                    <a:pt x="112115" y="277707"/>
                    <a:pt x="121136" y="269875"/>
                    <a:pt x="131445" y="269875"/>
                  </a:cubicBezTo>
                  <a:cubicBezTo>
                    <a:pt x="131445" y="269875"/>
                    <a:pt x="131445" y="269875"/>
                    <a:pt x="197168" y="269875"/>
                  </a:cubicBezTo>
                  <a:cubicBezTo>
                    <a:pt x="201034" y="269875"/>
                    <a:pt x="203611" y="271181"/>
                    <a:pt x="206188" y="272486"/>
                  </a:cubicBezTo>
                  <a:cubicBezTo>
                    <a:pt x="212632" y="275096"/>
                    <a:pt x="216498" y="280318"/>
                    <a:pt x="219075" y="286844"/>
                  </a:cubicBezTo>
                  <a:cubicBezTo>
                    <a:pt x="221653" y="277707"/>
                    <a:pt x="230673" y="269875"/>
                    <a:pt x="240983" y="269875"/>
                  </a:cubicBezTo>
                  <a:cubicBezTo>
                    <a:pt x="240983" y="269875"/>
                    <a:pt x="240983" y="269875"/>
                    <a:pt x="306706" y="269875"/>
                  </a:cubicBezTo>
                  <a:cubicBezTo>
                    <a:pt x="319592" y="269875"/>
                    <a:pt x="328613" y="280318"/>
                    <a:pt x="328613" y="293370"/>
                  </a:cubicBezTo>
                  <a:cubicBezTo>
                    <a:pt x="328613" y="293370"/>
                    <a:pt x="328613" y="293370"/>
                    <a:pt x="328613" y="328613"/>
                  </a:cubicBezTo>
                  <a:cubicBezTo>
                    <a:pt x="328613" y="328613"/>
                    <a:pt x="328613" y="328613"/>
                    <a:pt x="0" y="328613"/>
                  </a:cubicBezTo>
                  <a:cubicBezTo>
                    <a:pt x="0" y="328613"/>
                    <a:pt x="0" y="328613"/>
                    <a:pt x="0" y="293370"/>
                  </a:cubicBezTo>
                  <a:cubicBezTo>
                    <a:pt x="0" y="280318"/>
                    <a:pt x="9021" y="269875"/>
                    <a:pt x="21907" y="269875"/>
                  </a:cubicBezTo>
                  <a:close/>
                  <a:moveTo>
                    <a:pt x="209550" y="204788"/>
                  </a:moveTo>
                  <a:lnTo>
                    <a:pt x="230188" y="204788"/>
                  </a:lnTo>
                  <a:cubicBezTo>
                    <a:pt x="227608" y="211325"/>
                    <a:pt x="225028" y="217862"/>
                    <a:pt x="225028" y="225706"/>
                  </a:cubicBezTo>
                  <a:cubicBezTo>
                    <a:pt x="225028" y="225706"/>
                    <a:pt x="225028" y="227013"/>
                    <a:pt x="225028" y="227013"/>
                  </a:cubicBezTo>
                  <a:cubicBezTo>
                    <a:pt x="225028" y="227013"/>
                    <a:pt x="225028" y="227013"/>
                    <a:pt x="213420" y="227013"/>
                  </a:cubicBezTo>
                  <a:cubicBezTo>
                    <a:pt x="213420" y="227013"/>
                    <a:pt x="213420" y="225706"/>
                    <a:pt x="213420" y="225706"/>
                  </a:cubicBezTo>
                  <a:cubicBezTo>
                    <a:pt x="213420" y="217862"/>
                    <a:pt x="212130" y="211325"/>
                    <a:pt x="209550" y="204788"/>
                  </a:cubicBezTo>
                  <a:close/>
                  <a:moveTo>
                    <a:pt x="98425" y="204788"/>
                  </a:moveTo>
                  <a:lnTo>
                    <a:pt x="119063" y="204788"/>
                  </a:lnTo>
                  <a:cubicBezTo>
                    <a:pt x="116483" y="211325"/>
                    <a:pt x="115193" y="217862"/>
                    <a:pt x="115193" y="225706"/>
                  </a:cubicBezTo>
                  <a:cubicBezTo>
                    <a:pt x="115193" y="225706"/>
                    <a:pt x="115193" y="227013"/>
                    <a:pt x="115193" y="227013"/>
                  </a:cubicBezTo>
                  <a:cubicBezTo>
                    <a:pt x="115193" y="227013"/>
                    <a:pt x="115193" y="227013"/>
                    <a:pt x="103584" y="227013"/>
                  </a:cubicBezTo>
                  <a:cubicBezTo>
                    <a:pt x="103584" y="227013"/>
                    <a:pt x="103584" y="225706"/>
                    <a:pt x="103584" y="225706"/>
                  </a:cubicBezTo>
                  <a:cubicBezTo>
                    <a:pt x="103584" y="217862"/>
                    <a:pt x="101005" y="211325"/>
                    <a:pt x="98425" y="204788"/>
                  </a:cubicBezTo>
                  <a:close/>
                  <a:moveTo>
                    <a:pt x="274638" y="193675"/>
                  </a:moveTo>
                  <a:cubicBezTo>
                    <a:pt x="292173" y="193675"/>
                    <a:pt x="306388" y="207890"/>
                    <a:pt x="306388" y="225425"/>
                  </a:cubicBezTo>
                  <a:cubicBezTo>
                    <a:pt x="306388" y="242960"/>
                    <a:pt x="292173" y="257175"/>
                    <a:pt x="274638" y="257175"/>
                  </a:cubicBezTo>
                  <a:cubicBezTo>
                    <a:pt x="257103" y="257175"/>
                    <a:pt x="242888" y="242960"/>
                    <a:pt x="242888" y="225425"/>
                  </a:cubicBezTo>
                  <a:cubicBezTo>
                    <a:pt x="242888" y="207890"/>
                    <a:pt x="257103" y="193675"/>
                    <a:pt x="274638" y="193675"/>
                  </a:cubicBezTo>
                  <a:close/>
                  <a:moveTo>
                    <a:pt x="164307" y="193675"/>
                  </a:moveTo>
                  <a:cubicBezTo>
                    <a:pt x="181404" y="193675"/>
                    <a:pt x="195264" y="207890"/>
                    <a:pt x="195264" y="225425"/>
                  </a:cubicBezTo>
                  <a:cubicBezTo>
                    <a:pt x="195264" y="242960"/>
                    <a:pt x="181404" y="257175"/>
                    <a:pt x="164307" y="257175"/>
                  </a:cubicBezTo>
                  <a:cubicBezTo>
                    <a:pt x="147210" y="257175"/>
                    <a:pt x="133350" y="242960"/>
                    <a:pt x="133350" y="225425"/>
                  </a:cubicBezTo>
                  <a:cubicBezTo>
                    <a:pt x="133350" y="207890"/>
                    <a:pt x="147210" y="193675"/>
                    <a:pt x="164307" y="193675"/>
                  </a:cubicBezTo>
                  <a:close/>
                  <a:moveTo>
                    <a:pt x="53975" y="193675"/>
                  </a:moveTo>
                  <a:cubicBezTo>
                    <a:pt x="71510" y="193675"/>
                    <a:pt x="85725" y="207890"/>
                    <a:pt x="85725" y="225425"/>
                  </a:cubicBezTo>
                  <a:cubicBezTo>
                    <a:pt x="85725" y="242960"/>
                    <a:pt x="71510" y="257175"/>
                    <a:pt x="53975" y="257175"/>
                  </a:cubicBezTo>
                  <a:cubicBezTo>
                    <a:pt x="36440" y="257175"/>
                    <a:pt x="22225" y="242960"/>
                    <a:pt x="22225" y="225425"/>
                  </a:cubicBezTo>
                  <a:cubicBezTo>
                    <a:pt x="22225" y="207890"/>
                    <a:pt x="36440" y="193675"/>
                    <a:pt x="53975" y="193675"/>
                  </a:cubicBezTo>
                  <a:close/>
                  <a:moveTo>
                    <a:pt x="155575" y="80963"/>
                  </a:moveTo>
                  <a:lnTo>
                    <a:pt x="168275" y="80963"/>
                  </a:lnTo>
                  <a:lnTo>
                    <a:pt x="168275" y="107950"/>
                  </a:lnTo>
                  <a:lnTo>
                    <a:pt x="195263" y="107950"/>
                  </a:lnTo>
                  <a:lnTo>
                    <a:pt x="195263" y="119063"/>
                  </a:lnTo>
                  <a:lnTo>
                    <a:pt x="168275" y="119063"/>
                  </a:lnTo>
                  <a:lnTo>
                    <a:pt x="168275" y="147638"/>
                  </a:lnTo>
                  <a:lnTo>
                    <a:pt x="155575" y="147638"/>
                  </a:lnTo>
                  <a:lnTo>
                    <a:pt x="155575" y="119063"/>
                  </a:lnTo>
                  <a:lnTo>
                    <a:pt x="130175" y="119063"/>
                  </a:lnTo>
                  <a:lnTo>
                    <a:pt x="130175" y="107950"/>
                  </a:lnTo>
                  <a:lnTo>
                    <a:pt x="155575" y="107950"/>
                  </a:lnTo>
                  <a:close/>
                  <a:moveTo>
                    <a:pt x="104775" y="66675"/>
                  </a:moveTo>
                  <a:lnTo>
                    <a:pt x="119063" y="66675"/>
                  </a:lnTo>
                  <a:lnTo>
                    <a:pt x="119063" y="147638"/>
                  </a:lnTo>
                  <a:lnTo>
                    <a:pt x="101600" y="147638"/>
                  </a:lnTo>
                  <a:lnTo>
                    <a:pt x="101600" y="84137"/>
                  </a:lnTo>
                  <a:lnTo>
                    <a:pt x="100013" y="84137"/>
                  </a:lnTo>
                  <a:lnTo>
                    <a:pt x="84137" y="90487"/>
                  </a:lnTo>
                  <a:lnTo>
                    <a:pt x="84137" y="80962"/>
                  </a:lnTo>
                  <a:lnTo>
                    <a:pt x="82550" y="76200"/>
                  </a:lnTo>
                  <a:close/>
                  <a:moveTo>
                    <a:pt x="222539" y="63500"/>
                  </a:moveTo>
                  <a:cubicBezTo>
                    <a:pt x="240723" y="63500"/>
                    <a:pt x="251114" y="75332"/>
                    <a:pt x="251114" y="89793"/>
                  </a:cubicBezTo>
                  <a:cubicBezTo>
                    <a:pt x="251114" y="102939"/>
                    <a:pt x="240723" y="114771"/>
                    <a:pt x="229033" y="125289"/>
                  </a:cubicBezTo>
                  <a:cubicBezTo>
                    <a:pt x="229033" y="125289"/>
                    <a:pt x="229033" y="125289"/>
                    <a:pt x="221240" y="131862"/>
                  </a:cubicBezTo>
                  <a:cubicBezTo>
                    <a:pt x="221240" y="131862"/>
                    <a:pt x="221240" y="131862"/>
                    <a:pt x="252413" y="131862"/>
                  </a:cubicBezTo>
                  <a:cubicBezTo>
                    <a:pt x="252413" y="131862"/>
                    <a:pt x="252413" y="131862"/>
                    <a:pt x="252413" y="147638"/>
                  </a:cubicBezTo>
                  <a:cubicBezTo>
                    <a:pt x="252413" y="147638"/>
                    <a:pt x="252413" y="147638"/>
                    <a:pt x="195263" y="147638"/>
                  </a:cubicBezTo>
                  <a:cubicBezTo>
                    <a:pt x="195263" y="147638"/>
                    <a:pt x="195263" y="147638"/>
                    <a:pt x="195263" y="135806"/>
                  </a:cubicBezTo>
                  <a:cubicBezTo>
                    <a:pt x="195263" y="135806"/>
                    <a:pt x="195263" y="135806"/>
                    <a:pt x="205654" y="126603"/>
                  </a:cubicBezTo>
                  <a:cubicBezTo>
                    <a:pt x="222539" y="110827"/>
                    <a:pt x="231631" y="101625"/>
                    <a:pt x="231631" y="91108"/>
                  </a:cubicBezTo>
                  <a:cubicBezTo>
                    <a:pt x="231631" y="84534"/>
                    <a:pt x="227735" y="79276"/>
                    <a:pt x="218642" y="79276"/>
                  </a:cubicBezTo>
                  <a:cubicBezTo>
                    <a:pt x="210849" y="79276"/>
                    <a:pt x="205654" y="83220"/>
                    <a:pt x="201757" y="85849"/>
                  </a:cubicBezTo>
                  <a:cubicBezTo>
                    <a:pt x="201757" y="85849"/>
                    <a:pt x="201757" y="85849"/>
                    <a:pt x="200458" y="85849"/>
                  </a:cubicBezTo>
                  <a:cubicBezTo>
                    <a:pt x="200458" y="85849"/>
                    <a:pt x="200458" y="85849"/>
                    <a:pt x="195263" y="72702"/>
                  </a:cubicBezTo>
                  <a:cubicBezTo>
                    <a:pt x="201757" y="67444"/>
                    <a:pt x="210849" y="63500"/>
                    <a:pt x="222539" y="63500"/>
                  </a:cubicBezTo>
                  <a:close/>
                  <a:moveTo>
                    <a:pt x="22740" y="0"/>
                  </a:moveTo>
                  <a:cubicBezTo>
                    <a:pt x="22740" y="0"/>
                    <a:pt x="22740" y="0"/>
                    <a:pt x="318574" y="0"/>
                  </a:cubicBezTo>
                  <a:cubicBezTo>
                    <a:pt x="325034" y="0"/>
                    <a:pt x="330201" y="5159"/>
                    <a:pt x="330201" y="11608"/>
                  </a:cubicBezTo>
                  <a:cubicBezTo>
                    <a:pt x="330201" y="11608"/>
                    <a:pt x="330201" y="11608"/>
                    <a:pt x="330201" y="215405"/>
                  </a:cubicBezTo>
                  <a:cubicBezTo>
                    <a:pt x="330201" y="220564"/>
                    <a:pt x="327617" y="224434"/>
                    <a:pt x="322450" y="227013"/>
                  </a:cubicBezTo>
                  <a:cubicBezTo>
                    <a:pt x="322450" y="225723"/>
                    <a:pt x="322450" y="225723"/>
                    <a:pt x="322450" y="225723"/>
                  </a:cubicBezTo>
                  <a:cubicBezTo>
                    <a:pt x="322450" y="210245"/>
                    <a:pt x="315991" y="197347"/>
                    <a:pt x="306948" y="188317"/>
                  </a:cubicBezTo>
                  <a:cubicBezTo>
                    <a:pt x="306948" y="188317"/>
                    <a:pt x="306948" y="188317"/>
                    <a:pt x="306948" y="21927"/>
                  </a:cubicBezTo>
                  <a:cubicBezTo>
                    <a:pt x="306948" y="21927"/>
                    <a:pt x="306948" y="21927"/>
                    <a:pt x="34366" y="21927"/>
                  </a:cubicBezTo>
                  <a:cubicBezTo>
                    <a:pt x="34366" y="21927"/>
                    <a:pt x="34366" y="21927"/>
                    <a:pt x="34366" y="180578"/>
                  </a:cubicBezTo>
                  <a:cubicBezTo>
                    <a:pt x="24031" y="185738"/>
                    <a:pt x="16280" y="193477"/>
                    <a:pt x="11113" y="202506"/>
                  </a:cubicBezTo>
                  <a:cubicBezTo>
                    <a:pt x="11113" y="202506"/>
                    <a:pt x="11113" y="202506"/>
                    <a:pt x="11113" y="11608"/>
                  </a:cubicBezTo>
                  <a:cubicBezTo>
                    <a:pt x="11113" y="5159"/>
                    <a:pt x="16280" y="0"/>
                    <a:pt x="2274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ļïdè"/>
            <p:cNvSpPr/>
            <p:nvPr/>
          </p:nvSpPr>
          <p:spPr>
            <a:xfrm>
              <a:off x="3687931" y="1976589"/>
              <a:ext cx="523875" cy="521355"/>
            </a:xfrm>
            <a:custGeom>
              <a:avLst/>
              <a:gdLst>
                <a:gd name="connsiteX0" fmla="*/ 21907 w 330201"/>
                <a:gd name="connsiteY0" fmla="*/ 269875 h 328613"/>
                <a:gd name="connsiteX1" fmla="*/ 87630 w 330201"/>
                <a:gd name="connsiteY1" fmla="*/ 269875 h 328613"/>
                <a:gd name="connsiteX2" fmla="*/ 96651 w 330201"/>
                <a:gd name="connsiteY2" fmla="*/ 272486 h 328613"/>
                <a:gd name="connsiteX3" fmla="*/ 109538 w 330201"/>
                <a:gd name="connsiteY3" fmla="*/ 286844 h 328613"/>
                <a:gd name="connsiteX4" fmla="*/ 131445 w 330201"/>
                <a:gd name="connsiteY4" fmla="*/ 269875 h 328613"/>
                <a:gd name="connsiteX5" fmla="*/ 197168 w 330201"/>
                <a:gd name="connsiteY5" fmla="*/ 269875 h 328613"/>
                <a:gd name="connsiteX6" fmla="*/ 206188 w 330201"/>
                <a:gd name="connsiteY6" fmla="*/ 272486 h 328613"/>
                <a:gd name="connsiteX7" fmla="*/ 219075 w 330201"/>
                <a:gd name="connsiteY7" fmla="*/ 286844 h 328613"/>
                <a:gd name="connsiteX8" fmla="*/ 240983 w 330201"/>
                <a:gd name="connsiteY8" fmla="*/ 269875 h 328613"/>
                <a:gd name="connsiteX9" fmla="*/ 306706 w 330201"/>
                <a:gd name="connsiteY9" fmla="*/ 269875 h 328613"/>
                <a:gd name="connsiteX10" fmla="*/ 328613 w 330201"/>
                <a:gd name="connsiteY10" fmla="*/ 293370 h 328613"/>
                <a:gd name="connsiteX11" fmla="*/ 328613 w 330201"/>
                <a:gd name="connsiteY11" fmla="*/ 328613 h 328613"/>
                <a:gd name="connsiteX12" fmla="*/ 0 w 330201"/>
                <a:gd name="connsiteY12" fmla="*/ 328613 h 328613"/>
                <a:gd name="connsiteX13" fmla="*/ 0 w 330201"/>
                <a:gd name="connsiteY13" fmla="*/ 293370 h 328613"/>
                <a:gd name="connsiteX14" fmla="*/ 21907 w 330201"/>
                <a:gd name="connsiteY14" fmla="*/ 269875 h 328613"/>
                <a:gd name="connsiteX15" fmla="*/ 209550 w 330201"/>
                <a:gd name="connsiteY15" fmla="*/ 204788 h 328613"/>
                <a:gd name="connsiteX16" fmla="*/ 230188 w 330201"/>
                <a:gd name="connsiteY16" fmla="*/ 204788 h 328613"/>
                <a:gd name="connsiteX17" fmla="*/ 225028 w 330201"/>
                <a:gd name="connsiteY17" fmla="*/ 225706 h 328613"/>
                <a:gd name="connsiteX18" fmla="*/ 225028 w 330201"/>
                <a:gd name="connsiteY18" fmla="*/ 227013 h 328613"/>
                <a:gd name="connsiteX19" fmla="*/ 213420 w 330201"/>
                <a:gd name="connsiteY19" fmla="*/ 227013 h 328613"/>
                <a:gd name="connsiteX20" fmla="*/ 213420 w 330201"/>
                <a:gd name="connsiteY20" fmla="*/ 225706 h 328613"/>
                <a:gd name="connsiteX21" fmla="*/ 209550 w 330201"/>
                <a:gd name="connsiteY21" fmla="*/ 204788 h 328613"/>
                <a:gd name="connsiteX22" fmla="*/ 98425 w 330201"/>
                <a:gd name="connsiteY22" fmla="*/ 204788 h 328613"/>
                <a:gd name="connsiteX23" fmla="*/ 119063 w 330201"/>
                <a:gd name="connsiteY23" fmla="*/ 204788 h 328613"/>
                <a:gd name="connsiteX24" fmla="*/ 115193 w 330201"/>
                <a:gd name="connsiteY24" fmla="*/ 225706 h 328613"/>
                <a:gd name="connsiteX25" fmla="*/ 115193 w 330201"/>
                <a:gd name="connsiteY25" fmla="*/ 227013 h 328613"/>
                <a:gd name="connsiteX26" fmla="*/ 103584 w 330201"/>
                <a:gd name="connsiteY26" fmla="*/ 227013 h 328613"/>
                <a:gd name="connsiteX27" fmla="*/ 103584 w 330201"/>
                <a:gd name="connsiteY27" fmla="*/ 225706 h 328613"/>
                <a:gd name="connsiteX28" fmla="*/ 98425 w 330201"/>
                <a:gd name="connsiteY28" fmla="*/ 204788 h 328613"/>
                <a:gd name="connsiteX29" fmla="*/ 274638 w 330201"/>
                <a:gd name="connsiteY29" fmla="*/ 193675 h 328613"/>
                <a:gd name="connsiteX30" fmla="*/ 306388 w 330201"/>
                <a:gd name="connsiteY30" fmla="*/ 225425 h 328613"/>
                <a:gd name="connsiteX31" fmla="*/ 274638 w 330201"/>
                <a:gd name="connsiteY31" fmla="*/ 257175 h 328613"/>
                <a:gd name="connsiteX32" fmla="*/ 242888 w 330201"/>
                <a:gd name="connsiteY32" fmla="*/ 225425 h 328613"/>
                <a:gd name="connsiteX33" fmla="*/ 274638 w 330201"/>
                <a:gd name="connsiteY33" fmla="*/ 193675 h 328613"/>
                <a:gd name="connsiteX34" fmla="*/ 164307 w 330201"/>
                <a:gd name="connsiteY34" fmla="*/ 193675 h 328613"/>
                <a:gd name="connsiteX35" fmla="*/ 195264 w 330201"/>
                <a:gd name="connsiteY35" fmla="*/ 225425 h 328613"/>
                <a:gd name="connsiteX36" fmla="*/ 164307 w 330201"/>
                <a:gd name="connsiteY36" fmla="*/ 257175 h 328613"/>
                <a:gd name="connsiteX37" fmla="*/ 133350 w 330201"/>
                <a:gd name="connsiteY37" fmla="*/ 225425 h 328613"/>
                <a:gd name="connsiteX38" fmla="*/ 164307 w 330201"/>
                <a:gd name="connsiteY38" fmla="*/ 193675 h 328613"/>
                <a:gd name="connsiteX39" fmla="*/ 53975 w 330201"/>
                <a:gd name="connsiteY39" fmla="*/ 193675 h 328613"/>
                <a:gd name="connsiteX40" fmla="*/ 85725 w 330201"/>
                <a:gd name="connsiteY40" fmla="*/ 225425 h 328613"/>
                <a:gd name="connsiteX41" fmla="*/ 53975 w 330201"/>
                <a:gd name="connsiteY41" fmla="*/ 257175 h 328613"/>
                <a:gd name="connsiteX42" fmla="*/ 22225 w 330201"/>
                <a:gd name="connsiteY42" fmla="*/ 225425 h 328613"/>
                <a:gd name="connsiteX43" fmla="*/ 53975 w 330201"/>
                <a:gd name="connsiteY43" fmla="*/ 193675 h 328613"/>
                <a:gd name="connsiteX44" fmla="*/ 155575 w 330201"/>
                <a:gd name="connsiteY44" fmla="*/ 80963 h 328613"/>
                <a:gd name="connsiteX45" fmla="*/ 168275 w 330201"/>
                <a:gd name="connsiteY45" fmla="*/ 80963 h 328613"/>
                <a:gd name="connsiteX46" fmla="*/ 168275 w 330201"/>
                <a:gd name="connsiteY46" fmla="*/ 107950 h 328613"/>
                <a:gd name="connsiteX47" fmla="*/ 195263 w 330201"/>
                <a:gd name="connsiteY47" fmla="*/ 107950 h 328613"/>
                <a:gd name="connsiteX48" fmla="*/ 195263 w 330201"/>
                <a:gd name="connsiteY48" fmla="*/ 119063 h 328613"/>
                <a:gd name="connsiteX49" fmla="*/ 168275 w 330201"/>
                <a:gd name="connsiteY49" fmla="*/ 119063 h 328613"/>
                <a:gd name="connsiteX50" fmla="*/ 168275 w 330201"/>
                <a:gd name="connsiteY50" fmla="*/ 147638 h 328613"/>
                <a:gd name="connsiteX51" fmla="*/ 155575 w 330201"/>
                <a:gd name="connsiteY51" fmla="*/ 147638 h 328613"/>
                <a:gd name="connsiteX52" fmla="*/ 155575 w 330201"/>
                <a:gd name="connsiteY52" fmla="*/ 119063 h 328613"/>
                <a:gd name="connsiteX53" fmla="*/ 130175 w 330201"/>
                <a:gd name="connsiteY53" fmla="*/ 119063 h 328613"/>
                <a:gd name="connsiteX54" fmla="*/ 130175 w 330201"/>
                <a:gd name="connsiteY54" fmla="*/ 107950 h 328613"/>
                <a:gd name="connsiteX55" fmla="*/ 155575 w 330201"/>
                <a:gd name="connsiteY55" fmla="*/ 107950 h 328613"/>
                <a:gd name="connsiteX56" fmla="*/ 104775 w 330201"/>
                <a:gd name="connsiteY56" fmla="*/ 66675 h 328613"/>
                <a:gd name="connsiteX57" fmla="*/ 119063 w 330201"/>
                <a:gd name="connsiteY57" fmla="*/ 66675 h 328613"/>
                <a:gd name="connsiteX58" fmla="*/ 119063 w 330201"/>
                <a:gd name="connsiteY58" fmla="*/ 147638 h 328613"/>
                <a:gd name="connsiteX59" fmla="*/ 101600 w 330201"/>
                <a:gd name="connsiteY59" fmla="*/ 147638 h 328613"/>
                <a:gd name="connsiteX60" fmla="*/ 101600 w 330201"/>
                <a:gd name="connsiteY60" fmla="*/ 84137 h 328613"/>
                <a:gd name="connsiteX61" fmla="*/ 100013 w 330201"/>
                <a:gd name="connsiteY61" fmla="*/ 84137 h 328613"/>
                <a:gd name="connsiteX62" fmla="*/ 84137 w 330201"/>
                <a:gd name="connsiteY62" fmla="*/ 90487 h 328613"/>
                <a:gd name="connsiteX63" fmla="*/ 84137 w 330201"/>
                <a:gd name="connsiteY63" fmla="*/ 80962 h 328613"/>
                <a:gd name="connsiteX64" fmla="*/ 82550 w 330201"/>
                <a:gd name="connsiteY64" fmla="*/ 76200 h 328613"/>
                <a:gd name="connsiteX65" fmla="*/ 222539 w 330201"/>
                <a:gd name="connsiteY65" fmla="*/ 63500 h 328613"/>
                <a:gd name="connsiteX66" fmla="*/ 251114 w 330201"/>
                <a:gd name="connsiteY66" fmla="*/ 89793 h 328613"/>
                <a:gd name="connsiteX67" fmla="*/ 229033 w 330201"/>
                <a:gd name="connsiteY67" fmla="*/ 125289 h 328613"/>
                <a:gd name="connsiteX68" fmla="*/ 221240 w 330201"/>
                <a:gd name="connsiteY68" fmla="*/ 131862 h 328613"/>
                <a:gd name="connsiteX69" fmla="*/ 252413 w 330201"/>
                <a:gd name="connsiteY69" fmla="*/ 131862 h 328613"/>
                <a:gd name="connsiteX70" fmla="*/ 252413 w 330201"/>
                <a:gd name="connsiteY70" fmla="*/ 147638 h 328613"/>
                <a:gd name="connsiteX71" fmla="*/ 195263 w 330201"/>
                <a:gd name="connsiteY71" fmla="*/ 147638 h 328613"/>
                <a:gd name="connsiteX72" fmla="*/ 195263 w 330201"/>
                <a:gd name="connsiteY72" fmla="*/ 135806 h 328613"/>
                <a:gd name="connsiteX73" fmla="*/ 205654 w 330201"/>
                <a:gd name="connsiteY73" fmla="*/ 126603 h 328613"/>
                <a:gd name="connsiteX74" fmla="*/ 231631 w 330201"/>
                <a:gd name="connsiteY74" fmla="*/ 91108 h 328613"/>
                <a:gd name="connsiteX75" fmla="*/ 218642 w 330201"/>
                <a:gd name="connsiteY75" fmla="*/ 79276 h 328613"/>
                <a:gd name="connsiteX76" fmla="*/ 201757 w 330201"/>
                <a:gd name="connsiteY76" fmla="*/ 85849 h 328613"/>
                <a:gd name="connsiteX77" fmla="*/ 200458 w 330201"/>
                <a:gd name="connsiteY77" fmla="*/ 85849 h 328613"/>
                <a:gd name="connsiteX78" fmla="*/ 195263 w 330201"/>
                <a:gd name="connsiteY78" fmla="*/ 72702 h 328613"/>
                <a:gd name="connsiteX79" fmla="*/ 222539 w 330201"/>
                <a:gd name="connsiteY79" fmla="*/ 63500 h 328613"/>
                <a:gd name="connsiteX80" fmla="*/ 22740 w 330201"/>
                <a:gd name="connsiteY80" fmla="*/ 0 h 328613"/>
                <a:gd name="connsiteX81" fmla="*/ 318574 w 330201"/>
                <a:gd name="connsiteY81" fmla="*/ 0 h 328613"/>
                <a:gd name="connsiteX82" fmla="*/ 330201 w 330201"/>
                <a:gd name="connsiteY82" fmla="*/ 11608 h 328613"/>
                <a:gd name="connsiteX83" fmla="*/ 330201 w 330201"/>
                <a:gd name="connsiteY83" fmla="*/ 215405 h 328613"/>
                <a:gd name="connsiteX84" fmla="*/ 322450 w 330201"/>
                <a:gd name="connsiteY84" fmla="*/ 227013 h 328613"/>
                <a:gd name="connsiteX85" fmla="*/ 322450 w 330201"/>
                <a:gd name="connsiteY85" fmla="*/ 225723 h 328613"/>
                <a:gd name="connsiteX86" fmla="*/ 306948 w 330201"/>
                <a:gd name="connsiteY86" fmla="*/ 188317 h 328613"/>
                <a:gd name="connsiteX87" fmla="*/ 306948 w 330201"/>
                <a:gd name="connsiteY87" fmla="*/ 21927 h 328613"/>
                <a:gd name="connsiteX88" fmla="*/ 34366 w 330201"/>
                <a:gd name="connsiteY88" fmla="*/ 21927 h 328613"/>
                <a:gd name="connsiteX89" fmla="*/ 34366 w 330201"/>
                <a:gd name="connsiteY89" fmla="*/ 180578 h 328613"/>
                <a:gd name="connsiteX90" fmla="*/ 11113 w 330201"/>
                <a:gd name="connsiteY90" fmla="*/ 202506 h 328613"/>
                <a:gd name="connsiteX91" fmla="*/ 11113 w 330201"/>
                <a:gd name="connsiteY91" fmla="*/ 11608 h 328613"/>
                <a:gd name="connsiteX92" fmla="*/ 22740 w 330201"/>
                <a:gd name="connsiteY92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0201" h="328613">
                  <a:moveTo>
                    <a:pt x="21907" y="269875"/>
                  </a:moveTo>
                  <a:cubicBezTo>
                    <a:pt x="21907" y="269875"/>
                    <a:pt x="21907" y="269875"/>
                    <a:pt x="87630" y="269875"/>
                  </a:cubicBezTo>
                  <a:cubicBezTo>
                    <a:pt x="91496" y="269875"/>
                    <a:pt x="94073" y="271181"/>
                    <a:pt x="96651" y="272486"/>
                  </a:cubicBezTo>
                  <a:cubicBezTo>
                    <a:pt x="103094" y="275096"/>
                    <a:pt x="108249" y="280318"/>
                    <a:pt x="109538" y="286844"/>
                  </a:cubicBezTo>
                  <a:cubicBezTo>
                    <a:pt x="112115" y="277707"/>
                    <a:pt x="121136" y="269875"/>
                    <a:pt x="131445" y="269875"/>
                  </a:cubicBezTo>
                  <a:cubicBezTo>
                    <a:pt x="131445" y="269875"/>
                    <a:pt x="131445" y="269875"/>
                    <a:pt x="197168" y="269875"/>
                  </a:cubicBezTo>
                  <a:cubicBezTo>
                    <a:pt x="201034" y="269875"/>
                    <a:pt x="203611" y="271181"/>
                    <a:pt x="206188" y="272486"/>
                  </a:cubicBezTo>
                  <a:cubicBezTo>
                    <a:pt x="212632" y="275096"/>
                    <a:pt x="216498" y="280318"/>
                    <a:pt x="219075" y="286844"/>
                  </a:cubicBezTo>
                  <a:cubicBezTo>
                    <a:pt x="221653" y="277707"/>
                    <a:pt x="230673" y="269875"/>
                    <a:pt x="240983" y="269875"/>
                  </a:cubicBezTo>
                  <a:cubicBezTo>
                    <a:pt x="240983" y="269875"/>
                    <a:pt x="240983" y="269875"/>
                    <a:pt x="306706" y="269875"/>
                  </a:cubicBezTo>
                  <a:cubicBezTo>
                    <a:pt x="319592" y="269875"/>
                    <a:pt x="328613" y="280318"/>
                    <a:pt x="328613" y="293370"/>
                  </a:cubicBezTo>
                  <a:cubicBezTo>
                    <a:pt x="328613" y="293370"/>
                    <a:pt x="328613" y="293370"/>
                    <a:pt x="328613" y="328613"/>
                  </a:cubicBezTo>
                  <a:cubicBezTo>
                    <a:pt x="328613" y="328613"/>
                    <a:pt x="328613" y="328613"/>
                    <a:pt x="0" y="328613"/>
                  </a:cubicBezTo>
                  <a:cubicBezTo>
                    <a:pt x="0" y="328613"/>
                    <a:pt x="0" y="328613"/>
                    <a:pt x="0" y="293370"/>
                  </a:cubicBezTo>
                  <a:cubicBezTo>
                    <a:pt x="0" y="280318"/>
                    <a:pt x="9021" y="269875"/>
                    <a:pt x="21907" y="269875"/>
                  </a:cubicBezTo>
                  <a:close/>
                  <a:moveTo>
                    <a:pt x="209550" y="204788"/>
                  </a:moveTo>
                  <a:lnTo>
                    <a:pt x="230188" y="204788"/>
                  </a:lnTo>
                  <a:cubicBezTo>
                    <a:pt x="227608" y="211325"/>
                    <a:pt x="225028" y="217862"/>
                    <a:pt x="225028" y="225706"/>
                  </a:cubicBezTo>
                  <a:cubicBezTo>
                    <a:pt x="225028" y="225706"/>
                    <a:pt x="225028" y="227013"/>
                    <a:pt x="225028" y="227013"/>
                  </a:cubicBezTo>
                  <a:cubicBezTo>
                    <a:pt x="225028" y="227013"/>
                    <a:pt x="225028" y="227013"/>
                    <a:pt x="213420" y="227013"/>
                  </a:cubicBezTo>
                  <a:cubicBezTo>
                    <a:pt x="213420" y="227013"/>
                    <a:pt x="213420" y="225706"/>
                    <a:pt x="213420" y="225706"/>
                  </a:cubicBezTo>
                  <a:cubicBezTo>
                    <a:pt x="213420" y="217862"/>
                    <a:pt x="212130" y="211325"/>
                    <a:pt x="209550" y="204788"/>
                  </a:cubicBezTo>
                  <a:close/>
                  <a:moveTo>
                    <a:pt x="98425" y="204788"/>
                  </a:moveTo>
                  <a:lnTo>
                    <a:pt x="119063" y="204788"/>
                  </a:lnTo>
                  <a:cubicBezTo>
                    <a:pt x="116483" y="211325"/>
                    <a:pt x="115193" y="217862"/>
                    <a:pt x="115193" y="225706"/>
                  </a:cubicBezTo>
                  <a:cubicBezTo>
                    <a:pt x="115193" y="225706"/>
                    <a:pt x="115193" y="227013"/>
                    <a:pt x="115193" y="227013"/>
                  </a:cubicBezTo>
                  <a:cubicBezTo>
                    <a:pt x="115193" y="227013"/>
                    <a:pt x="115193" y="227013"/>
                    <a:pt x="103584" y="227013"/>
                  </a:cubicBezTo>
                  <a:cubicBezTo>
                    <a:pt x="103584" y="227013"/>
                    <a:pt x="103584" y="225706"/>
                    <a:pt x="103584" y="225706"/>
                  </a:cubicBezTo>
                  <a:cubicBezTo>
                    <a:pt x="103584" y="217862"/>
                    <a:pt x="101005" y="211325"/>
                    <a:pt x="98425" y="204788"/>
                  </a:cubicBezTo>
                  <a:close/>
                  <a:moveTo>
                    <a:pt x="274638" y="193675"/>
                  </a:moveTo>
                  <a:cubicBezTo>
                    <a:pt x="292173" y="193675"/>
                    <a:pt x="306388" y="207890"/>
                    <a:pt x="306388" y="225425"/>
                  </a:cubicBezTo>
                  <a:cubicBezTo>
                    <a:pt x="306388" y="242960"/>
                    <a:pt x="292173" y="257175"/>
                    <a:pt x="274638" y="257175"/>
                  </a:cubicBezTo>
                  <a:cubicBezTo>
                    <a:pt x="257103" y="257175"/>
                    <a:pt x="242888" y="242960"/>
                    <a:pt x="242888" y="225425"/>
                  </a:cubicBezTo>
                  <a:cubicBezTo>
                    <a:pt x="242888" y="207890"/>
                    <a:pt x="257103" y="193675"/>
                    <a:pt x="274638" y="193675"/>
                  </a:cubicBezTo>
                  <a:close/>
                  <a:moveTo>
                    <a:pt x="164307" y="193675"/>
                  </a:moveTo>
                  <a:cubicBezTo>
                    <a:pt x="181404" y="193675"/>
                    <a:pt x="195264" y="207890"/>
                    <a:pt x="195264" y="225425"/>
                  </a:cubicBezTo>
                  <a:cubicBezTo>
                    <a:pt x="195264" y="242960"/>
                    <a:pt x="181404" y="257175"/>
                    <a:pt x="164307" y="257175"/>
                  </a:cubicBezTo>
                  <a:cubicBezTo>
                    <a:pt x="147210" y="257175"/>
                    <a:pt x="133350" y="242960"/>
                    <a:pt x="133350" y="225425"/>
                  </a:cubicBezTo>
                  <a:cubicBezTo>
                    <a:pt x="133350" y="207890"/>
                    <a:pt x="147210" y="193675"/>
                    <a:pt x="164307" y="193675"/>
                  </a:cubicBezTo>
                  <a:close/>
                  <a:moveTo>
                    <a:pt x="53975" y="193675"/>
                  </a:moveTo>
                  <a:cubicBezTo>
                    <a:pt x="71510" y="193675"/>
                    <a:pt x="85725" y="207890"/>
                    <a:pt x="85725" y="225425"/>
                  </a:cubicBezTo>
                  <a:cubicBezTo>
                    <a:pt x="85725" y="242960"/>
                    <a:pt x="71510" y="257175"/>
                    <a:pt x="53975" y="257175"/>
                  </a:cubicBezTo>
                  <a:cubicBezTo>
                    <a:pt x="36440" y="257175"/>
                    <a:pt x="22225" y="242960"/>
                    <a:pt x="22225" y="225425"/>
                  </a:cubicBezTo>
                  <a:cubicBezTo>
                    <a:pt x="22225" y="207890"/>
                    <a:pt x="36440" y="193675"/>
                    <a:pt x="53975" y="193675"/>
                  </a:cubicBezTo>
                  <a:close/>
                  <a:moveTo>
                    <a:pt x="155575" y="80963"/>
                  </a:moveTo>
                  <a:lnTo>
                    <a:pt x="168275" y="80963"/>
                  </a:lnTo>
                  <a:lnTo>
                    <a:pt x="168275" y="107950"/>
                  </a:lnTo>
                  <a:lnTo>
                    <a:pt x="195263" y="107950"/>
                  </a:lnTo>
                  <a:lnTo>
                    <a:pt x="195263" y="119063"/>
                  </a:lnTo>
                  <a:lnTo>
                    <a:pt x="168275" y="119063"/>
                  </a:lnTo>
                  <a:lnTo>
                    <a:pt x="168275" y="147638"/>
                  </a:lnTo>
                  <a:lnTo>
                    <a:pt x="155575" y="147638"/>
                  </a:lnTo>
                  <a:lnTo>
                    <a:pt x="155575" y="119063"/>
                  </a:lnTo>
                  <a:lnTo>
                    <a:pt x="130175" y="119063"/>
                  </a:lnTo>
                  <a:lnTo>
                    <a:pt x="130175" y="107950"/>
                  </a:lnTo>
                  <a:lnTo>
                    <a:pt x="155575" y="107950"/>
                  </a:lnTo>
                  <a:close/>
                  <a:moveTo>
                    <a:pt x="104775" y="66675"/>
                  </a:moveTo>
                  <a:lnTo>
                    <a:pt x="119063" y="66675"/>
                  </a:lnTo>
                  <a:lnTo>
                    <a:pt x="119063" y="147638"/>
                  </a:lnTo>
                  <a:lnTo>
                    <a:pt x="101600" y="147638"/>
                  </a:lnTo>
                  <a:lnTo>
                    <a:pt x="101600" y="84137"/>
                  </a:lnTo>
                  <a:lnTo>
                    <a:pt x="100013" y="84137"/>
                  </a:lnTo>
                  <a:lnTo>
                    <a:pt x="84137" y="90487"/>
                  </a:lnTo>
                  <a:lnTo>
                    <a:pt x="84137" y="80962"/>
                  </a:lnTo>
                  <a:lnTo>
                    <a:pt x="82550" y="76200"/>
                  </a:lnTo>
                  <a:close/>
                  <a:moveTo>
                    <a:pt x="222539" y="63500"/>
                  </a:moveTo>
                  <a:cubicBezTo>
                    <a:pt x="240723" y="63500"/>
                    <a:pt x="251114" y="75332"/>
                    <a:pt x="251114" y="89793"/>
                  </a:cubicBezTo>
                  <a:cubicBezTo>
                    <a:pt x="251114" y="102939"/>
                    <a:pt x="240723" y="114771"/>
                    <a:pt x="229033" y="125289"/>
                  </a:cubicBezTo>
                  <a:cubicBezTo>
                    <a:pt x="229033" y="125289"/>
                    <a:pt x="229033" y="125289"/>
                    <a:pt x="221240" y="131862"/>
                  </a:cubicBezTo>
                  <a:cubicBezTo>
                    <a:pt x="221240" y="131862"/>
                    <a:pt x="221240" y="131862"/>
                    <a:pt x="252413" y="131862"/>
                  </a:cubicBezTo>
                  <a:cubicBezTo>
                    <a:pt x="252413" y="131862"/>
                    <a:pt x="252413" y="131862"/>
                    <a:pt x="252413" y="147638"/>
                  </a:cubicBezTo>
                  <a:cubicBezTo>
                    <a:pt x="252413" y="147638"/>
                    <a:pt x="252413" y="147638"/>
                    <a:pt x="195263" y="147638"/>
                  </a:cubicBezTo>
                  <a:cubicBezTo>
                    <a:pt x="195263" y="147638"/>
                    <a:pt x="195263" y="147638"/>
                    <a:pt x="195263" y="135806"/>
                  </a:cubicBezTo>
                  <a:cubicBezTo>
                    <a:pt x="195263" y="135806"/>
                    <a:pt x="195263" y="135806"/>
                    <a:pt x="205654" y="126603"/>
                  </a:cubicBezTo>
                  <a:cubicBezTo>
                    <a:pt x="222539" y="110827"/>
                    <a:pt x="231631" y="101625"/>
                    <a:pt x="231631" y="91108"/>
                  </a:cubicBezTo>
                  <a:cubicBezTo>
                    <a:pt x="231631" y="84534"/>
                    <a:pt x="227735" y="79276"/>
                    <a:pt x="218642" y="79276"/>
                  </a:cubicBezTo>
                  <a:cubicBezTo>
                    <a:pt x="210849" y="79276"/>
                    <a:pt x="205654" y="83220"/>
                    <a:pt x="201757" y="85849"/>
                  </a:cubicBezTo>
                  <a:cubicBezTo>
                    <a:pt x="201757" y="85849"/>
                    <a:pt x="201757" y="85849"/>
                    <a:pt x="200458" y="85849"/>
                  </a:cubicBezTo>
                  <a:cubicBezTo>
                    <a:pt x="200458" y="85849"/>
                    <a:pt x="200458" y="85849"/>
                    <a:pt x="195263" y="72702"/>
                  </a:cubicBezTo>
                  <a:cubicBezTo>
                    <a:pt x="201757" y="67444"/>
                    <a:pt x="210849" y="63500"/>
                    <a:pt x="222539" y="63500"/>
                  </a:cubicBezTo>
                  <a:close/>
                  <a:moveTo>
                    <a:pt x="22740" y="0"/>
                  </a:moveTo>
                  <a:cubicBezTo>
                    <a:pt x="22740" y="0"/>
                    <a:pt x="22740" y="0"/>
                    <a:pt x="318574" y="0"/>
                  </a:cubicBezTo>
                  <a:cubicBezTo>
                    <a:pt x="325034" y="0"/>
                    <a:pt x="330201" y="5159"/>
                    <a:pt x="330201" y="11608"/>
                  </a:cubicBezTo>
                  <a:cubicBezTo>
                    <a:pt x="330201" y="11608"/>
                    <a:pt x="330201" y="11608"/>
                    <a:pt x="330201" y="215405"/>
                  </a:cubicBezTo>
                  <a:cubicBezTo>
                    <a:pt x="330201" y="220564"/>
                    <a:pt x="327617" y="224434"/>
                    <a:pt x="322450" y="227013"/>
                  </a:cubicBezTo>
                  <a:cubicBezTo>
                    <a:pt x="322450" y="225723"/>
                    <a:pt x="322450" y="225723"/>
                    <a:pt x="322450" y="225723"/>
                  </a:cubicBezTo>
                  <a:cubicBezTo>
                    <a:pt x="322450" y="210245"/>
                    <a:pt x="315991" y="197347"/>
                    <a:pt x="306948" y="188317"/>
                  </a:cubicBezTo>
                  <a:cubicBezTo>
                    <a:pt x="306948" y="188317"/>
                    <a:pt x="306948" y="188317"/>
                    <a:pt x="306948" y="21927"/>
                  </a:cubicBezTo>
                  <a:cubicBezTo>
                    <a:pt x="306948" y="21927"/>
                    <a:pt x="306948" y="21927"/>
                    <a:pt x="34366" y="21927"/>
                  </a:cubicBezTo>
                  <a:cubicBezTo>
                    <a:pt x="34366" y="21927"/>
                    <a:pt x="34366" y="21927"/>
                    <a:pt x="34366" y="180578"/>
                  </a:cubicBezTo>
                  <a:cubicBezTo>
                    <a:pt x="24031" y="185738"/>
                    <a:pt x="16280" y="193477"/>
                    <a:pt x="11113" y="202506"/>
                  </a:cubicBezTo>
                  <a:cubicBezTo>
                    <a:pt x="11113" y="202506"/>
                    <a:pt x="11113" y="202506"/>
                    <a:pt x="11113" y="11608"/>
                  </a:cubicBezTo>
                  <a:cubicBezTo>
                    <a:pt x="11113" y="5159"/>
                    <a:pt x="16280" y="0"/>
                    <a:pt x="22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ḷídé"/>
            <p:cNvSpPr/>
            <p:nvPr/>
          </p:nvSpPr>
          <p:spPr>
            <a:xfrm>
              <a:off x="5841752" y="1976589"/>
              <a:ext cx="523875" cy="521355"/>
            </a:xfrm>
            <a:custGeom>
              <a:avLst/>
              <a:gdLst>
                <a:gd name="connsiteX0" fmla="*/ 21907 w 330201"/>
                <a:gd name="connsiteY0" fmla="*/ 269875 h 328613"/>
                <a:gd name="connsiteX1" fmla="*/ 87630 w 330201"/>
                <a:gd name="connsiteY1" fmla="*/ 269875 h 328613"/>
                <a:gd name="connsiteX2" fmla="*/ 96651 w 330201"/>
                <a:gd name="connsiteY2" fmla="*/ 272486 h 328613"/>
                <a:gd name="connsiteX3" fmla="*/ 109538 w 330201"/>
                <a:gd name="connsiteY3" fmla="*/ 286844 h 328613"/>
                <a:gd name="connsiteX4" fmla="*/ 131445 w 330201"/>
                <a:gd name="connsiteY4" fmla="*/ 269875 h 328613"/>
                <a:gd name="connsiteX5" fmla="*/ 197168 w 330201"/>
                <a:gd name="connsiteY5" fmla="*/ 269875 h 328613"/>
                <a:gd name="connsiteX6" fmla="*/ 206188 w 330201"/>
                <a:gd name="connsiteY6" fmla="*/ 272486 h 328613"/>
                <a:gd name="connsiteX7" fmla="*/ 219075 w 330201"/>
                <a:gd name="connsiteY7" fmla="*/ 286844 h 328613"/>
                <a:gd name="connsiteX8" fmla="*/ 240983 w 330201"/>
                <a:gd name="connsiteY8" fmla="*/ 269875 h 328613"/>
                <a:gd name="connsiteX9" fmla="*/ 306706 w 330201"/>
                <a:gd name="connsiteY9" fmla="*/ 269875 h 328613"/>
                <a:gd name="connsiteX10" fmla="*/ 328613 w 330201"/>
                <a:gd name="connsiteY10" fmla="*/ 293370 h 328613"/>
                <a:gd name="connsiteX11" fmla="*/ 328613 w 330201"/>
                <a:gd name="connsiteY11" fmla="*/ 328613 h 328613"/>
                <a:gd name="connsiteX12" fmla="*/ 0 w 330201"/>
                <a:gd name="connsiteY12" fmla="*/ 328613 h 328613"/>
                <a:gd name="connsiteX13" fmla="*/ 0 w 330201"/>
                <a:gd name="connsiteY13" fmla="*/ 293370 h 328613"/>
                <a:gd name="connsiteX14" fmla="*/ 21907 w 330201"/>
                <a:gd name="connsiteY14" fmla="*/ 269875 h 328613"/>
                <a:gd name="connsiteX15" fmla="*/ 209550 w 330201"/>
                <a:gd name="connsiteY15" fmla="*/ 204788 h 328613"/>
                <a:gd name="connsiteX16" fmla="*/ 230188 w 330201"/>
                <a:gd name="connsiteY16" fmla="*/ 204788 h 328613"/>
                <a:gd name="connsiteX17" fmla="*/ 225028 w 330201"/>
                <a:gd name="connsiteY17" fmla="*/ 225706 h 328613"/>
                <a:gd name="connsiteX18" fmla="*/ 225028 w 330201"/>
                <a:gd name="connsiteY18" fmla="*/ 227013 h 328613"/>
                <a:gd name="connsiteX19" fmla="*/ 213420 w 330201"/>
                <a:gd name="connsiteY19" fmla="*/ 227013 h 328613"/>
                <a:gd name="connsiteX20" fmla="*/ 213420 w 330201"/>
                <a:gd name="connsiteY20" fmla="*/ 225706 h 328613"/>
                <a:gd name="connsiteX21" fmla="*/ 209550 w 330201"/>
                <a:gd name="connsiteY21" fmla="*/ 204788 h 328613"/>
                <a:gd name="connsiteX22" fmla="*/ 98425 w 330201"/>
                <a:gd name="connsiteY22" fmla="*/ 204788 h 328613"/>
                <a:gd name="connsiteX23" fmla="*/ 119063 w 330201"/>
                <a:gd name="connsiteY23" fmla="*/ 204788 h 328613"/>
                <a:gd name="connsiteX24" fmla="*/ 115193 w 330201"/>
                <a:gd name="connsiteY24" fmla="*/ 225706 h 328613"/>
                <a:gd name="connsiteX25" fmla="*/ 115193 w 330201"/>
                <a:gd name="connsiteY25" fmla="*/ 227013 h 328613"/>
                <a:gd name="connsiteX26" fmla="*/ 103584 w 330201"/>
                <a:gd name="connsiteY26" fmla="*/ 227013 h 328613"/>
                <a:gd name="connsiteX27" fmla="*/ 103584 w 330201"/>
                <a:gd name="connsiteY27" fmla="*/ 225706 h 328613"/>
                <a:gd name="connsiteX28" fmla="*/ 98425 w 330201"/>
                <a:gd name="connsiteY28" fmla="*/ 204788 h 328613"/>
                <a:gd name="connsiteX29" fmla="*/ 274638 w 330201"/>
                <a:gd name="connsiteY29" fmla="*/ 193675 h 328613"/>
                <a:gd name="connsiteX30" fmla="*/ 306388 w 330201"/>
                <a:gd name="connsiteY30" fmla="*/ 225425 h 328613"/>
                <a:gd name="connsiteX31" fmla="*/ 274638 w 330201"/>
                <a:gd name="connsiteY31" fmla="*/ 257175 h 328613"/>
                <a:gd name="connsiteX32" fmla="*/ 242888 w 330201"/>
                <a:gd name="connsiteY32" fmla="*/ 225425 h 328613"/>
                <a:gd name="connsiteX33" fmla="*/ 274638 w 330201"/>
                <a:gd name="connsiteY33" fmla="*/ 193675 h 328613"/>
                <a:gd name="connsiteX34" fmla="*/ 164307 w 330201"/>
                <a:gd name="connsiteY34" fmla="*/ 193675 h 328613"/>
                <a:gd name="connsiteX35" fmla="*/ 195264 w 330201"/>
                <a:gd name="connsiteY35" fmla="*/ 225425 h 328613"/>
                <a:gd name="connsiteX36" fmla="*/ 164307 w 330201"/>
                <a:gd name="connsiteY36" fmla="*/ 257175 h 328613"/>
                <a:gd name="connsiteX37" fmla="*/ 133350 w 330201"/>
                <a:gd name="connsiteY37" fmla="*/ 225425 h 328613"/>
                <a:gd name="connsiteX38" fmla="*/ 164307 w 330201"/>
                <a:gd name="connsiteY38" fmla="*/ 193675 h 328613"/>
                <a:gd name="connsiteX39" fmla="*/ 53975 w 330201"/>
                <a:gd name="connsiteY39" fmla="*/ 193675 h 328613"/>
                <a:gd name="connsiteX40" fmla="*/ 85725 w 330201"/>
                <a:gd name="connsiteY40" fmla="*/ 225425 h 328613"/>
                <a:gd name="connsiteX41" fmla="*/ 53975 w 330201"/>
                <a:gd name="connsiteY41" fmla="*/ 257175 h 328613"/>
                <a:gd name="connsiteX42" fmla="*/ 22225 w 330201"/>
                <a:gd name="connsiteY42" fmla="*/ 225425 h 328613"/>
                <a:gd name="connsiteX43" fmla="*/ 53975 w 330201"/>
                <a:gd name="connsiteY43" fmla="*/ 193675 h 328613"/>
                <a:gd name="connsiteX44" fmla="*/ 155575 w 330201"/>
                <a:gd name="connsiteY44" fmla="*/ 80963 h 328613"/>
                <a:gd name="connsiteX45" fmla="*/ 168275 w 330201"/>
                <a:gd name="connsiteY45" fmla="*/ 80963 h 328613"/>
                <a:gd name="connsiteX46" fmla="*/ 168275 w 330201"/>
                <a:gd name="connsiteY46" fmla="*/ 107950 h 328613"/>
                <a:gd name="connsiteX47" fmla="*/ 195263 w 330201"/>
                <a:gd name="connsiteY47" fmla="*/ 107950 h 328613"/>
                <a:gd name="connsiteX48" fmla="*/ 195263 w 330201"/>
                <a:gd name="connsiteY48" fmla="*/ 119063 h 328613"/>
                <a:gd name="connsiteX49" fmla="*/ 168275 w 330201"/>
                <a:gd name="connsiteY49" fmla="*/ 119063 h 328613"/>
                <a:gd name="connsiteX50" fmla="*/ 168275 w 330201"/>
                <a:gd name="connsiteY50" fmla="*/ 147638 h 328613"/>
                <a:gd name="connsiteX51" fmla="*/ 155575 w 330201"/>
                <a:gd name="connsiteY51" fmla="*/ 147638 h 328613"/>
                <a:gd name="connsiteX52" fmla="*/ 155575 w 330201"/>
                <a:gd name="connsiteY52" fmla="*/ 119063 h 328613"/>
                <a:gd name="connsiteX53" fmla="*/ 130175 w 330201"/>
                <a:gd name="connsiteY53" fmla="*/ 119063 h 328613"/>
                <a:gd name="connsiteX54" fmla="*/ 130175 w 330201"/>
                <a:gd name="connsiteY54" fmla="*/ 107950 h 328613"/>
                <a:gd name="connsiteX55" fmla="*/ 155575 w 330201"/>
                <a:gd name="connsiteY55" fmla="*/ 107950 h 328613"/>
                <a:gd name="connsiteX56" fmla="*/ 104775 w 330201"/>
                <a:gd name="connsiteY56" fmla="*/ 66675 h 328613"/>
                <a:gd name="connsiteX57" fmla="*/ 119063 w 330201"/>
                <a:gd name="connsiteY57" fmla="*/ 66675 h 328613"/>
                <a:gd name="connsiteX58" fmla="*/ 119063 w 330201"/>
                <a:gd name="connsiteY58" fmla="*/ 147638 h 328613"/>
                <a:gd name="connsiteX59" fmla="*/ 101600 w 330201"/>
                <a:gd name="connsiteY59" fmla="*/ 147638 h 328613"/>
                <a:gd name="connsiteX60" fmla="*/ 101600 w 330201"/>
                <a:gd name="connsiteY60" fmla="*/ 84137 h 328613"/>
                <a:gd name="connsiteX61" fmla="*/ 100013 w 330201"/>
                <a:gd name="connsiteY61" fmla="*/ 84137 h 328613"/>
                <a:gd name="connsiteX62" fmla="*/ 84137 w 330201"/>
                <a:gd name="connsiteY62" fmla="*/ 90487 h 328613"/>
                <a:gd name="connsiteX63" fmla="*/ 84137 w 330201"/>
                <a:gd name="connsiteY63" fmla="*/ 80962 h 328613"/>
                <a:gd name="connsiteX64" fmla="*/ 82550 w 330201"/>
                <a:gd name="connsiteY64" fmla="*/ 76200 h 328613"/>
                <a:gd name="connsiteX65" fmla="*/ 222539 w 330201"/>
                <a:gd name="connsiteY65" fmla="*/ 63500 h 328613"/>
                <a:gd name="connsiteX66" fmla="*/ 251114 w 330201"/>
                <a:gd name="connsiteY66" fmla="*/ 89793 h 328613"/>
                <a:gd name="connsiteX67" fmla="*/ 229033 w 330201"/>
                <a:gd name="connsiteY67" fmla="*/ 125289 h 328613"/>
                <a:gd name="connsiteX68" fmla="*/ 221240 w 330201"/>
                <a:gd name="connsiteY68" fmla="*/ 131862 h 328613"/>
                <a:gd name="connsiteX69" fmla="*/ 252413 w 330201"/>
                <a:gd name="connsiteY69" fmla="*/ 131862 h 328613"/>
                <a:gd name="connsiteX70" fmla="*/ 252413 w 330201"/>
                <a:gd name="connsiteY70" fmla="*/ 147638 h 328613"/>
                <a:gd name="connsiteX71" fmla="*/ 195263 w 330201"/>
                <a:gd name="connsiteY71" fmla="*/ 147638 h 328613"/>
                <a:gd name="connsiteX72" fmla="*/ 195263 w 330201"/>
                <a:gd name="connsiteY72" fmla="*/ 135806 h 328613"/>
                <a:gd name="connsiteX73" fmla="*/ 205654 w 330201"/>
                <a:gd name="connsiteY73" fmla="*/ 126603 h 328613"/>
                <a:gd name="connsiteX74" fmla="*/ 231631 w 330201"/>
                <a:gd name="connsiteY74" fmla="*/ 91108 h 328613"/>
                <a:gd name="connsiteX75" fmla="*/ 218642 w 330201"/>
                <a:gd name="connsiteY75" fmla="*/ 79276 h 328613"/>
                <a:gd name="connsiteX76" fmla="*/ 201757 w 330201"/>
                <a:gd name="connsiteY76" fmla="*/ 85849 h 328613"/>
                <a:gd name="connsiteX77" fmla="*/ 200458 w 330201"/>
                <a:gd name="connsiteY77" fmla="*/ 85849 h 328613"/>
                <a:gd name="connsiteX78" fmla="*/ 195263 w 330201"/>
                <a:gd name="connsiteY78" fmla="*/ 72702 h 328613"/>
                <a:gd name="connsiteX79" fmla="*/ 222539 w 330201"/>
                <a:gd name="connsiteY79" fmla="*/ 63500 h 328613"/>
                <a:gd name="connsiteX80" fmla="*/ 22740 w 330201"/>
                <a:gd name="connsiteY80" fmla="*/ 0 h 328613"/>
                <a:gd name="connsiteX81" fmla="*/ 318574 w 330201"/>
                <a:gd name="connsiteY81" fmla="*/ 0 h 328613"/>
                <a:gd name="connsiteX82" fmla="*/ 330201 w 330201"/>
                <a:gd name="connsiteY82" fmla="*/ 11608 h 328613"/>
                <a:gd name="connsiteX83" fmla="*/ 330201 w 330201"/>
                <a:gd name="connsiteY83" fmla="*/ 215405 h 328613"/>
                <a:gd name="connsiteX84" fmla="*/ 322450 w 330201"/>
                <a:gd name="connsiteY84" fmla="*/ 227013 h 328613"/>
                <a:gd name="connsiteX85" fmla="*/ 322450 w 330201"/>
                <a:gd name="connsiteY85" fmla="*/ 225723 h 328613"/>
                <a:gd name="connsiteX86" fmla="*/ 306948 w 330201"/>
                <a:gd name="connsiteY86" fmla="*/ 188317 h 328613"/>
                <a:gd name="connsiteX87" fmla="*/ 306948 w 330201"/>
                <a:gd name="connsiteY87" fmla="*/ 21927 h 328613"/>
                <a:gd name="connsiteX88" fmla="*/ 34366 w 330201"/>
                <a:gd name="connsiteY88" fmla="*/ 21927 h 328613"/>
                <a:gd name="connsiteX89" fmla="*/ 34366 w 330201"/>
                <a:gd name="connsiteY89" fmla="*/ 180578 h 328613"/>
                <a:gd name="connsiteX90" fmla="*/ 11113 w 330201"/>
                <a:gd name="connsiteY90" fmla="*/ 202506 h 328613"/>
                <a:gd name="connsiteX91" fmla="*/ 11113 w 330201"/>
                <a:gd name="connsiteY91" fmla="*/ 11608 h 328613"/>
                <a:gd name="connsiteX92" fmla="*/ 22740 w 330201"/>
                <a:gd name="connsiteY92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0201" h="328613">
                  <a:moveTo>
                    <a:pt x="21907" y="269875"/>
                  </a:moveTo>
                  <a:cubicBezTo>
                    <a:pt x="21907" y="269875"/>
                    <a:pt x="21907" y="269875"/>
                    <a:pt x="87630" y="269875"/>
                  </a:cubicBezTo>
                  <a:cubicBezTo>
                    <a:pt x="91496" y="269875"/>
                    <a:pt x="94073" y="271181"/>
                    <a:pt x="96651" y="272486"/>
                  </a:cubicBezTo>
                  <a:cubicBezTo>
                    <a:pt x="103094" y="275096"/>
                    <a:pt x="108249" y="280318"/>
                    <a:pt x="109538" y="286844"/>
                  </a:cubicBezTo>
                  <a:cubicBezTo>
                    <a:pt x="112115" y="277707"/>
                    <a:pt x="121136" y="269875"/>
                    <a:pt x="131445" y="269875"/>
                  </a:cubicBezTo>
                  <a:cubicBezTo>
                    <a:pt x="131445" y="269875"/>
                    <a:pt x="131445" y="269875"/>
                    <a:pt x="197168" y="269875"/>
                  </a:cubicBezTo>
                  <a:cubicBezTo>
                    <a:pt x="201034" y="269875"/>
                    <a:pt x="203611" y="271181"/>
                    <a:pt x="206188" y="272486"/>
                  </a:cubicBezTo>
                  <a:cubicBezTo>
                    <a:pt x="212632" y="275096"/>
                    <a:pt x="216498" y="280318"/>
                    <a:pt x="219075" y="286844"/>
                  </a:cubicBezTo>
                  <a:cubicBezTo>
                    <a:pt x="221653" y="277707"/>
                    <a:pt x="230673" y="269875"/>
                    <a:pt x="240983" y="269875"/>
                  </a:cubicBezTo>
                  <a:cubicBezTo>
                    <a:pt x="240983" y="269875"/>
                    <a:pt x="240983" y="269875"/>
                    <a:pt x="306706" y="269875"/>
                  </a:cubicBezTo>
                  <a:cubicBezTo>
                    <a:pt x="319592" y="269875"/>
                    <a:pt x="328613" y="280318"/>
                    <a:pt x="328613" y="293370"/>
                  </a:cubicBezTo>
                  <a:cubicBezTo>
                    <a:pt x="328613" y="293370"/>
                    <a:pt x="328613" y="293370"/>
                    <a:pt x="328613" y="328613"/>
                  </a:cubicBezTo>
                  <a:cubicBezTo>
                    <a:pt x="328613" y="328613"/>
                    <a:pt x="328613" y="328613"/>
                    <a:pt x="0" y="328613"/>
                  </a:cubicBezTo>
                  <a:cubicBezTo>
                    <a:pt x="0" y="328613"/>
                    <a:pt x="0" y="328613"/>
                    <a:pt x="0" y="293370"/>
                  </a:cubicBezTo>
                  <a:cubicBezTo>
                    <a:pt x="0" y="280318"/>
                    <a:pt x="9021" y="269875"/>
                    <a:pt x="21907" y="269875"/>
                  </a:cubicBezTo>
                  <a:close/>
                  <a:moveTo>
                    <a:pt x="209550" y="204788"/>
                  </a:moveTo>
                  <a:lnTo>
                    <a:pt x="230188" y="204788"/>
                  </a:lnTo>
                  <a:cubicBezTo>
                    <a:pt x="227608" y="211325"/>
                    <a:pt x="225028" y="217862"/>
                    <a:pt x="225028" y="225706"/>
                  </a:cubicBezTo>
                  <a:cubicBezTo>
                    <a:pt x="225028" y="225706"/>
                    <a:pt x="225028" y="227013"/>
                    <a:pt x="225028" y="227013"/>
                  </a:cubicBezTo>
                  <a:cubicBezTo>
                    <a:pt x="225028" y="227013"/>
                    <a:pt x="225028" y="227013"/>
                    <a:pt x="213420" y="227013"/>
                  </a:cubicBezTo>
                  <a:cubicBezTo>
                    <a:pt x="213420" y="227013"/>
                    <a:pt x="213420" y="225706"/>
                    <a:pt x="213420" y="225706"/>
                  </a:cubicBezTo>
                  <a:cubicBezTo>
                    <a:pt x="213420" y="217862"/>
                    <a:pt x="212130" y="211325"/>
                    <a:pt x="209550" y="204788"/>
                  </a:cubicBezTo>
                  <a:close/>
                  <a:moveTo>
                    <a:pt x="98425" y="204788"/>
                  </a:moveTo>
                  <a:lnTo>
                    <a:pt x="119063" y="204788"/>
                  </a:lnTo>
                  <a:cubicBezTo>
                    <a:pt x="116483" y="211325"/>
                    <a:pt x="115193" y="217862"/>
                    <a:pt x="115193" y="225706"/>
                  </a:cubicBezTo>
                  <a:cubicBezTo>
                    <a:pt x="115193" y="225706"/>
                    <a:pt x="115193" y="227013"/>
                    <a:pt x="115193" y="227013"/>
                  </a:cubicBezTo>
                  <a:cubicBezTo>
                    <a:pt x="115193" y="227013"/>
                    <a:pt x="115193" y="227013"/>
                    <a:pt x="103584" y="227013"/>
                  </a:cubicBezTo>
                  <a:cubicBezTo>
                    <a:pt x="103584" y="227013"/>
                    <a:pt x="103584" y="225706"/>
                    <a:pt x="103584" y="225706"/>
                  </a:cubicBezTo>
                  <a:cubicBezTo>
                    <a:pt x="103584" y="217862"/>
                    <a:pt x="101005" y="211325"/>
                    <a:pt x="98425" y="204788"/>
                  </a:cubicBezTo>
                  <a:close/>
                  <a:moveTo>
                    <a:pt x="274638" y="193675"/>
                  </a:moveTo>
                  <a:cubicBezTo>
                    <a:pt x="292173" y="193675"/>
                    <a:pt x="306388" y="207890"/>
                    <a:pt x="306388" y="225425"/>
                  </a:cubicBezTo>
                  <a:cubicBezTo>
                    <a:pt x="306388" y="242960"/>
                    <a:pt x="292173" y="257175"/>
                    <a:pt x="274638" y="257175"/>
                  </a:cubicBezTo>
                  <a:cubicBezTo>
                    <a:pt x="257103" y="257175"/>
                    <a:pt x="242888" y="242960"/>
                    <a:pt x="242888" y="225425"/>
                  </a:cubicBezTo>
                  <a:cubicBezTo>
                    <a:pt x="242888" y="207890"/>
                    <a:pt x="257103" y="193675"/>
                    <a:pt x="274638" y="193675"/>
                  </a:cubicBezTo>
                  <a:close/>
                  <a:moveTo>
                    <a:pt x="164307" y="193675"/>
                  </a:moveTo>
                  <a:cubicBezTo>
                    <a:pt x="181404" y="193675"/>
                    <a:pt x="195264" y="207890"/>
                    <a:pt x="195264" y="225425"/>
                  </a:cubicBezTo>
                  <a:cubicBezTo>
                    <a:pt x="195264" y="242960"/>
                    <a:pt x="181404" y="257175"/>
                    <a:pt x="164307" y="257175"/>
                  </a:cubicBezTo>
                  <a:cubicBezTo>
                    <a:pt x="147210" y="257175"/>
                    <a:pt x="133350" y="242960"/>
                    <a:pt x="133350" y="225425"/>
                  </a:cubicBezTo>
                  <a:cubicBezTo>
                    <a:pt x="133350" y="207890"/>
                    <a:pt x="147210" y="193675"/>
                    <a:pt x="164307" y="193675"/>
                  </a:cubicBezTo>
                  <a:close/>
                  <a:moveTo>
                    <a:pt x="53975" y="193675"/>
                  </a:moveTo>
                  <a:cubicBezTo>
                    <a:pt x="71510" y="193675"/>
                    <a:pt x="85725" y="207890"/>
                    <a:pt x="85725" y="225425"/>
                  </a:cubicBezTo>
                  <a:cubicBezTo>
                    <a:pt x="85725" y="242960"/>
                    <a:pt x="71510" y="257175"/>
                    <a:pt x="53975" y="257175"/>
                  </a:cubicBezTo>
                  <a:cubicBezTo>
                    <a:pt x="36440" y="257175"/>
                    <a:pt x="22225" y="242960"/>
                    <a:pt x="22225" y="225425"/>
                  </a:cubicBezTo>
                  <a:cubicBezTo>
                    <a:pt x="22225" y="207890"/>
                    <a:pt x="36440" y="193675"/>
                    <a:pt x="53975" y="193675"/>
                  </a:cubicBezTo>
                  <a:close/>
                  <a:moveTo>
                    <a:pt x="155575" y="80963"/>
                  </a:moveTo>
                  <a:lnTo>
                    <a:pt x="168275" y="80963"/>
                  </a:lnTo>
                  <a:lnTo>
                    <a:pt x="168275" y="107950"/>
                  </a:lnTo>
                  <a:lnTo>
                    <a:pt x="195263" y="107950"/>
                  </a:lnTo>
                  <a:lnTo>
                    <a:pt x="195263" y="119063"/>
                  </a:lnTo>
                  <a:lnTo>
                    <a:pt x="168275" y="119063"/>
                  </a:lnTo>
                  <a:lnTo>
                    <a:pt x="168275" y="147638"/>
                  </a:lnTo>
                  <a:lnTo>
                    <a:pt x="155575" y="147638"/>
                  </a:lnTo>
                  <a:lnTo>
                    <a:pt x="155575" y="119063"/>
                  </a:lnTo>
                  <a:lnTo>
                    <a:pt x="130175" y="119063"/>
                  </a:lnTo>
                  <a:lnTo>
                    <a:pt x="130175" y="107950"/>
                  </a:lnTo>
                  <a:lnTo>
                    <a:pt x="155575" y="107950"/>
                  </a:lnTo>
                  <a:close/>
                  <a:moveTo>
                    <a:pt x="104775" y="66675"/>
                  </a:moveTo>
                  <a:lnTo>
                    <a:pt x="119063" y="66675"/>
                  </a:lnTo>
                  <a:lnTo>
                    <a:pt x="119063" y="147638"/>
                  </a:lnTo>
                  <a:lnTo>
                    <a:pt x="101600" y="147638"/>
                  </a:lnTo>
                  <a:lnTo>
                    <a:pt x="101600" y="84137"/>
                  </a:lnTo>
                  <a:lnTo>
                    <a:pt x="100013" y="84137"/>
                  </a:lnTo>
                  <a:lnTo>
                    <a:pt x="84137" y="90487"/>
                  </a:lnTo>
                  <a:lnTo>
                    <a:pt x="84137" y="80962"/>
                  </a:lnTo>
                  <a:lnTo>
                    <a:pt x="82550" y="76200"/>
                  </a:lnTo>
                  <a:close/>
                  <a:moveTo>
                    <a:pt x="222539" y="63500"/>
                  </a:moveTo>
                  <a:cubicBezTo>
                    <a:pt x="240723" y="63500"/>
                    <a:pt x="251114" y="75332"/>
                    <a:pt x="251114" y="89793"/>
                  </a:cubicBezTo>
                  <a:cubicBezTo>
                    <a:pt x="251114" y="102939"/>
                    <a:pt x="240723" y="114771"/>
                    <a:pt x="229033" y="125289"/>
                  </a:cubicBezTo>
                  <a:cubicBezTo>
                    <a:pt x="229033" y="125289"/>
                    <a:pt x="229033" y="125289"/>
                    <a:pt x="221240" y="131862"/>
                  </a:cubicBezTo>
                  <a:cubicBezTo>
                    <a:pt x="221240" y="131862"/>
                    <a:pt x="221240" y="131862"/>
                    <a:pt x="252413" y="131862"/>
                  </a:cubicBezTo>
                  <a:cubicBezTo>
                    <a:pt x="252413" y="131862"/>
                    <a:pt x="252413" y="131862"/>
                    <a:pt x="252413" y="147638"/>
                  </a:cubicBezTo>
                  <a:cubicBezTo>
                    <a:pt x="252413" y="147638"/>
                    <a:pt x="252413" y="147638"/>
                    <a:pt x="195263" y="147638"/>
                  </a:cubicBezTo>
                  <a:cubicBezTo>
                    <a:pt x="195263" y="147638"/>
                    <a:pt x="195263" y="147638"/>
                    <a:pt x="195263" y="135806"/>
                  </a:cubicBezTo>
                  <a:cubicBezTo>
                    <a:pt x="195263" y="135806"/>
                    <a:pt x="195263" y="135806"/>
                    <a:pt x="205654" y="126603"/>
                  </a:cubicBezTo>
                  <a:cubicBezTo>
                    <a:pt x="222539" y="110827"/>
                    <a:pt x="231631" y="101625"/>
                    <a:pt x="231631" y="91108"/>
                  </a:cubicBezTo>
                  <a:cubicBezTo>
                    <a:pt x="231631" y="84534"/>
                    <a:pt x="227735" y="79276"/>
                    <a:pt x="218642" y="79276"/>
                  </a:cubicBezTo>
                  <a:cubicBezTo>
                    <a:pt x="210849" y="79276"/>
                    <a:pt x="205654" y="83220"/>
                    <a:pt x="201757" y="85849"/>
                  </a:cubicBezTo>
                  <a:cubicBezTo>
                    <a:pt x="201757" y="85849"/>
                    <a:pt x="201757" y="85849"/>
                    <a:pt x="200458" y="85849"/>
                  </a:cubicBezTo>
                  <a:cubicBezTo>
                    <a:pt x="200458" y="85849"/>
                    <a:pt x="200458" y="85849"/>
                    <a:pt x="195263" y="72702"/>
                  </a:cubicBezTo>
                  <a:cubicBezTo>
                    <a:pt x="201757" y="67444"/>
                    <a:pt x="210849" y="63500"/>
                    <a:pt x="222539" y="63500"/>
                  </a:cubicBezTo>
                  <a:close/>
                  <a:moveTo>
                    <a:pt x="22740" y="0"/>
                  </a:moveTo>
                  <a:cubicBezTo>
                    <a:pt x="22740" y="0"/>
                    <a:pt x="22740" y="0"/>
                    <a:pt x="318574" y="0"/>
                  </a:cubicBezTo>
                  <a:cubicBezTo>
                    <a:pt x="325034" y="0"/>
                    <a:pt x="330201" y="5159"/>
                    <a:pt x="330201" y="11608"/>
                  </a:cubicBezTo>
                  <a:cubicBezTo>
                    <a:pt x="330201" y="11608"/>
                    <a:pt x="330201" y="11608"/>
                    <a:pt x="330201" y="215405"/>
                  </a:cubicBezTo>
                  <a:cubicBezTo>
                    <a:pt x="330201" y="220564"/>
                    <a:pt x="327617" y="224434"/>
                    <a:pt x="322450" y="227013"/>
                  </a:cubicBezTo>
                  <a:cubicBezTo>
                    <a:pt x="322450" y="225723"/>
                    <a:pt x="322450" y="225723"/>
                    <a:pt x="322450" y="225723"/>
                  </a:cubicBezTo>
                  <a:cubicBezTo>
                    <a:pt x="322450" y="210245"/>
                    <a:pt x="315991" y="197347"/>
                    <a:pt x="306948" y="188317"/>
                  </a:cubicBezTo>
                  <a:cubicBezTo>
                    <a:pt x="306948" y="188317"/>
                    <a:pt x="306948" y="188317"/>
                    <a:pt x="306948" y="21927"/>
                  </a:cubicBezTo>
                  <a:cubicBezTo>
                    <a:pt x="306948" y="21927"/>
                    <a:pt x="306948" y="21927"/>
                    <a:pt x="34366" y="21927"/>
                  </a:cubicBezTo>
                  <a:cubicBezTo>
                    <a:pt x="34366" y="21927"/>
                    <a:pt x="34366" y="21927"/>
                    <a:pt x="34366" y="180578"/>
                  </a:cubicBezTo>
                  <a:cubicBezTo>
                    <a:pt x="24031" y="185738"/>
                    <a:pt x="16280" y="193477"/>
                    <a:pt x="11113" y="202506"/>
                  </a:cubicBezTo>
                  <a:cubicBezTo>
                    <a:pt x="11113" y="202506"/>
                    <a:pt x="11113" y="202506"/>
                    <a:pt x="11113" y="11608"/>
                  </a:cubicBezTo>
                  <a:cubicBezTo>
                    <a:pt x="11113" y="5159"/>
                    <a:pt x="16280" y="0"/>
                    <a:pt x="2274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ṧ1ïḍé"/>
            <p:cNvSpPr/>
            <p:nvPr/>
          </p:nvSpPr>
          <p:spPr>
            <a:xfrm>
              <a:off x="7995573" y="1976589"/>
              <a:ext cx="523875" cy="521355"/>
            </a:xfrm>
            <a:custGeom>
              <a:avLst/>
              <a:gdLst>
                <a:gd name="connsiteX0" fmla="*/ 21907 w 330201"/>
                <a:gd name="connsiteY0" fmla="*/ 269875 h 328613"/>
                <a:gd name="connsiteX1" fmla="*/ 87630 w 330201"/>
                <a:gd name="connsiteY1" fmla="*/ 269875 h 328613"/>
                <a:gd name="connsiteX2" fmla="*/ 96651 w 330201"/>
                <a:gd name="connsiteY2" fmla="*/ 272486 h 328613"/>
                <a:gd name="connsiteX3" fmla="*/ 109538 w 330201"/>
                <a:gd name="connsiteY3" fmla="*/ 286844 h 328613"/>
                <a:gd name="connsiteX4" fmla="*/ 131445 w 330201"/>
                <a:gd name="connsiteY4" fmla="*/ 269875 h 328613"/>
                <a:gd name="connsiteX5" fmla="*/ 197168 w 330201"/>
                <a:gd name="connsiteY5" fmla="*/ 269875 h 328613"/>
                <a:gd name="connsiteX6" fmla="*/ 206188 w 330201"/>
                <a:gd name="connsiteY6" fmla="*/ 272486 h 328613"/>
                <a:gd name="connsiteX7" fmla="*/ 219075 w 330201"/>
                <a:gd name="connsiteY7" fmla="*/ 286844 h 328613"/>
                <a:gd name="connsiteX8" fmla="*/ 240983 w 330201"/>
                <a:gd name="connsiteY8" fmla="*/ 269875 h 328613"/>
                <a:gd name="connsiteX9" fmla="*/ 306706 w 330201"/>
                <a:gd name="connsiteY9" fmla="*/ 269875 h 328613"/>
                <a:gd name="connsiteX10" fmla="*/ 328613 w 330201"/>
                <a:gd name="connsiteY10" fmla="*/ 293370 h 328613"/>
                <a:gd name="connsiteX11" fmla="*/ 328613 w 330201"/>
                <a:gd name="connsiteY11" fmla="*/ 328613 h 328613"/>
                <a:gd name="connsiteX12" fmla="*/ 0 w 330201"/>
                <a:gd name="connsiteY12" fmla="*/ 328613 h 328613"/>
                <a:gd name="connsiteX13" fmla="*/ 0 w 330201"/>
                <a:gd name="connsiteY13" fmla="*/ 293370 h 328613"/>
                <a:gd name="connsiteX14" fmla="*/ 21907 w 330201"/>
                <a:gd name="connsiteY14" fmla="*/ 269875 h 328613"/>
                <a:gd name="connsiteX15" fmla="*/ 209550 w 330201"/>
                <a:gd name="connsiteY15" fmla="*/ 204788 h 328613"/>
                <a:gd name="connsiteX16" fmla="*/ 230188 w 330201"/>
                <a:gd name="connsiteY16" fmla="*/ 204788 h 328613"/>
                <a:gd name="connsiteX17" fmla="*/ 225028 w 330201"/>
                <a:gd name="connsiteY17" fmla="*/ 225706 h 328613"/>
                <a:gd name="connsiteX18" fmla="*/ 225028 w 330201"/>
                <a:gd name="connsiteY18" fmla="*/ 227013 h 328613"/>
                <a:gd name="connsiteX19" fmla="*/ 213420 w 330201"/>
                <a:gd name="connsiteY19" fmla="*/ 227013 h 328613"/>
                <a:gd name="connsiteX20" fmla="*/ 213420 w 330201"/>
                <a:gd name="connsiteY20" fmla="*/ 225706 h 328613"/>
                <a:gd name="connsiteX21" fmla="*/ 209550 w 330201"/>
                <a:gd name="connsiteY21" fmla="*/ 204788 h 328613"/>
                <a:gd name="connsiteX22" fmla="*/ 98425 w 330201"/>
                <a:gd name="connsiteY22" fmla="*/ 204788 h 328613"/>
                <a:gd name="connsiteX23" fmla="*/ 119063 w 330201"/>
                <a:gd name="connsiteY23" fmla="*/ 204788 h 328613"/>
                <a:gd name="connsiteX24" fmla="*/ 115193 w 330201"/>
                <a:gd name="connsiteY24" fmla="*/ 225706 h 328613"/>
                <a:gd name="connsiteX25" fmla="*/ 115193 w 330201"/>
                <a:gd name="connsiteY25" fmla="*/ 227013 h 328613"/>
                <a:gd name="connsiteX26" fmla="*/ 103584 w 330201"/>
                <a:gd name="connsiteY26" fmla="*/ 227013 h 328613"/>
                <a:gd name="connsiteX27" fmla="*/ 103584 w 330201"/>
                <a:gd name="connsiteY27" fmla="*/ 225706 h 328613"/>
                <a:gd name="connsiteX28" fmla="*/ 98425 w 330201"/>
                <a:gd name="connsiteY28" fmla="*/ 204788 h 328613"/>
                <a:gd name="connsiteX29" fmla="*/ 274638 w 330201"/>
                <a:gd name="connsiteY29" fmla="*/ 193675 h 328613"/>
                <a:gd name="connsiteX30" fmla="*/ 306388 w 330201"/>
                <a:gd name="connsiteY30" fmla="*/ 225425 h 328613"/>
                <a:gd name="connsiteX31" fmla="*/ 274638 w 330201"/>
                <a:gd name="connsiteY31" fmla="*/ 257175 h 328613"/>
                <a:gd name="connsiteX32" fmla="*/ 242888 w 330201"/>
                <a:gd name="connsiteY32" fmla="*/ 225425 h 328613"/>
                <a:gd name="connsiteX33" fmla="*/ 274638 w 330201"/>
                <a:gd name="connsiteY33" fmla="*/ 193675 h 328613"/>
                <a:gd name="connsiteX34" fmla="*/ 164307 w 330201"/>
                <a:gd name="connsiteY34" fmla="*/ 193675 h 328613"/>
                <a:gd name="connsiteX35" fmla="*/ 195264 w 330201"/>
                <a:gd name="connsiteY35" fmla="*/ 225425 h 328613"/>
                <a:gd name="connsiteX36" fmla="*/ 164307 w 330201"/>
                <a:gd name="connsiteY36" fmla="*/ 257175 h 328613"/>
                <a:gd name="connsiteX37" fmla="*/ 133350 w 330201"/>
                <a:gd name="connsiteY37" fmla="*/ 225425 h 328613"/>
                <a:gd name="connsiteX38" fmla="*/ 164307 w 330201"/>
                <a:gd name="connsiteY38" fmla="*/ 193675 h 328613"/>
                <a:gd name="connsiteX39" fmla="*/ 53975 w 330201"/>
                <a:gd name="connsiteY39" fmla="*/ 193675 h 328613"/>
                <a:gd name="connsiteX40" fmla="*/ 85725 w 330201"/>
                <a:gd name="connsiteY40" fmla="*/ 225425 h 328613"/>
                <a:gd name="connsiteX41" fmla="*/ 53975 w 330201"/>
                <a:gd name="connsiteY41" fmla="*/ 257175 h 328613"/>
                <a:gd name="connsiteX42" fmla="*/ 22225 w 330201"/>
                <a:gd name="connsiteY42" fmla="*/ 225425 h 328613"/>
                <a:gd name="connsiteX43" fmla="*/ 53975 w 330201"/>
                <a:gd name="connsiteY43" fmla="*/ 193675 h 328613"/>
                <a:gd name="connsiteX44" fmla="*/ 155575 w 330201"/>
                <a:gd name="connsiteY44" fmla="*/ 80963 h 328613"/>
                <a:gd name="connsiteX45" fmla="*/ 168275 w 330201"/>
                <a:gd name="connsiteY45" fmla="*/ 80963 h 328613"/>
                <a:gd name="connsiteX46" fmla="*/ 168275 w 330201"/>
                <a:gd name="connsiteY46" fmla="*/ 107950 h 328613"/>
                <a:gd name="connsiteX47" fmla="*/ 195263 w 330201"/>
                <a:gd name="connsiteY47" fmla="*/ 107950 h 328613"/>
                <a:gd name="connsiteX48" fmla="*/ 195263 w 330201"/>
                <a:gd name="connsiteY48" fmla="*/ 119063 h 328613"/>
                <a:gd name="connsiteX49" fmla="*/ 168275 w 330201"/>
                <a:gd name="connsiteY49" fmla="*/ 119063 h 328613"/>
                <a:gd name="connsiteX50" fmla="*/ 168275 w 330201"/>
                <a:gd name="connsiteY50" fmla="*/ 147638 h 328613"/>
                <a:gd name="connsiteX51" fmla="*/ 155575 w 330201"/>
                <a:gd name="connsiteY51" fmla="*/ 147638 h 328613"/>
                <a:gd name="connsiteX52" fmla="*/ 155575 w 330201"/>
                <a:gd name="connsiteY52" fmla="*/ 119063 h 328613"/>
                <a:gd name="connsiteX53" fmla="*/ 130175 w 330201"/>
                <a:gd name="connsiteY53" fmla="*/ 119063 h 328613"/>
                <a:gd name="connsiteX54" fmla="*/ 130175 w 330201"/>
                <a:gd name="connsiteY54" fmla="*/ 107950 h 328613"/>
                <a:gd name="connsiteX55" fmla="*/ 155575 w 330201"/>
                <a:gd name="connsiteY55" fmla="*/ 107950 h 328613"/>
                <a:gd name="connsiteX56" fmla="*/ 104775 w 330201"/>
                <a:gd name="connsiteY56" fmla="*/ 66675 h 328613"/>
                <a:gd name="connsiteX57" fmla="*/ 119063 w 330201"/>
                <a:gd name="connsiteY57" fmla="*/ 66675 h 328613"/>
                <a:gd name="connsiteX58" fmla="*/ 119063 w 330201"/>
                <a:gd name="connsiteY58" fmla="*/ 147638 h 328613"/>
                <a:gd name="connsiteX59" fmla="*/ 101600 w 330201"/>
                <a:gd name="connsiteY59" fmla="*/ 147638 h 328613"/>
                <a:gd name="connsiteX60" fmla="*/ 101600 w 330201"/>
                <a:gd name="connsiteY60" fmla="*/ 84137 h 328613"/>
                <a:gd name="connsiteX61" fmla="*/ 100013 w 330201"/>
                <a:gd name="connsiteY61" fmla="*/ 84137 h 328613"/>
                <a:gd name="connsiteX62" fmla="*/ 84137 w 330201"/>
                <a:gd name="connsiteY62" fmla="*/ 90487 h 328613"/>
                <a:gd name="connsiteX63" fmla="*/ 84137 w 330201"/>
                <a:gd name="connsiteY63" fmla="*/ 80962 h 328613"/>
                <a:gd name="connsiteX64" fmla="*/ 82550 w 330201"/>
                <a:gd name="connsiteY64" fmla="*/ 76200 h 328613"/>
                <a:gd name="connsiteX65" fmla="*/ 222539 w 330201"/>
                <a:gd name="connsiteY65" fmla="*/ 63500 h 328613"/>
                <a:gd name="connsiteX66" fmla="*/ 251114 w 330201"/>
                <a:gd name="connsiteY66" fmla="*/ 89793 h 328613"/>
                <a:gd name="connsiteX67" fmla="*/ 229033 w 330201"/>
                <a:gd name="connsiteY67" fmla="*/ 125289 h 328613"/>
                <a:gd name="connsiteX68" fmla="*/ 221240 w 330201"/>
                <a:gd name="connsiteY68" fmla="*/ 131862 h 328613"/>
                <a:gd name="connsiteX69" fmla="*/ 252413 w 330201"/>
                <a:gd name="connsiteY69" fmla="*/ 131862 h 328613"/>
                <a:gd name="connsiteX70" fmla="*/ 252413 w 330201"/>
                <a:gd name="connsiteY70" fmla="*/ 147638 h 328613"/>
                <a:gd name="connsiteX71" fmla="*/ 195263 w 330201"/>
                <a:gd name="connsiteY71" fmla="*/ 147638 h 328613"/>
                <a:gd name="connsiteX72" fmla="*/ 195263 w 330201"/>
                <a:gd name="connsiteY72" fmla="*/ 135806 h 328613"/>
                <a:gd name="connsiteX73" fmla="*/ 205654 w 330201"/>
                <a:gd name="connsiteY73" fmla="*/ 126603 h 328613"/>
                <a:gd name="connsiteX74" fmla="*/ 231631 w 330201"/>
                <a:gd name="connsiteY74" fmla="*/ 91108 h 328613"/>
                <a:gd name="connsiteX75" fmla="*/ 218642 w 330201"/>
                <a:gd name="connsiteY75" fmla="*/ 79276 h 328613"/>
                <a:gd name="connsiteX76" fmla="*/ 201757 w 330201"/>
                <a:gd name="connsiteY76" fmla="*/ 85849 h 328613"/>
                <a:gd name="connsiteX77" fmla="*/ 200458 w 330201"/>
                <a:gd name="connsiteY77" fmla="*/ 85849 h 328613"/>
                <a:gd name="connsiteX78" fmla="*/ 195263 w 330201"/>
                <a:gd name="connsiteY78" fmla="*/ 72702 h 328613"/>
                <a:gd name="connsiteX79" fmla="*/ 222539 w 330201"/>
                <a:gd name="connsiteY79" fmla="*/ 63500 h 328613"/>
                <a:gd name="connsiteX80" fmla="*/ 22740 w 330201"/>
                <a:gd name="connsiteY80" fmla="*/ 0 h 328613"/>
                <a:gd name="connsiteX81" fmla="*/ 318574 w 330201"/>
                <a:gd name="connsiteY81" fmla="*/ 0 h 328613"/>
                <a:gd name="connsiteX82" fmla="*/ 330201 w 330201"/>
                <a:gd name="connsiteY82" fmla="*/ 11608 h 328613"/>
                <a:gd name="connsiteX83" fmla="*/ 330201 w 330201"/>
                <a:gd name="connsiteY83" fmla="*/ 215405 h 328613"/>
                <a:gd name="connsiteX84" fmla="*/ 322450 w 330201"/>
                <a:gd name="connsiteY84" fmla="*/ 227013 h 328613"/>
                <a:gd name="connsiteX85" fmla="*/ 322450 w 330201"/>
                <a:gd name="connsiteY85" fmla="*/ 225723 h 328613"/>
                <a:gd name="connsiteX86" fmla="*/ 306948 w 330201"/>
                <a:gd name="connsiteY86" fmla="*/ 188317 h 328613"/>
                <a:gd name="connsiteX87" fmla="*/ 306948 w 330201"/>
                <a:gd name="connsiteY87" fmla="*/ 21927 h 328613"/>
                <a:gd name="connsiteX88" fmla="*/ 34366 w 330201"/>
                <a:gd name="connsiteY88" fmla="*/ 21927 h 328613"/>
                <a:gd name="connsiteX89" fmla="*/ 34366 w 330201"/>
                <a:gd name="connsiteY89" fmla="*/ 180578 h 328613"/>
                <a:gd name="connsiteX90" fmla="*/ 11113 w 330201"/>
                <a:gd name="connsiteY90" fmla="*/ 202506 h 328613"/>
                <a:gd name="connsiteX91" fmla="*/ 11113 w 330201"/>
                <a:gd name="connsiteY91" fmla="*/ 11608 h 328613"/>
                <a:gd name="connsiteX92" fmla="*/ 22740 w 330201"/>
                <a:gd name="connsiteY92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0201" h="328613">
                  <a:moveTo>
                    <a:pt x="21907" y="269875"/>
                  </a:moveTo>
                  <a:cubicBezTo>
                    <a:pt x="21907" y="269875"/>
                    <a:pt x="21907" y="269875"/>
                    <a:pt x="87630" y="269875"/>
                  </a:cubicBezTo>
                  <a:cubicBezTo>
                    <a:pt x="91496" y="269875"/>
                    <a:pt x="94073" y="271181"/>
                    <a:pt x="96651" y="272486"/>
                  </a:cubicBezTo>
                  <a:cubicBezTo>
                    <a:pt x="103094" y="275096"/>
                    <a:pt x="108249" y="280318"/>
                    <a:pt x="109538" y="286844"/>
                  </a:cubicBezTo>
                  <a:cubicBezTo>
                    <a:pt x="112115" y="277707"/>
                    <a:pt x="121136" y="269875"/>
                    <a:pt x="131445" y="269875"/>
                  </a:cubicBezTo>
                  <a:cubicBezTo>
                    <a:pt x="131445" y="269875"/>
                    <a:pt x="131445" y="269875"/>
                    <a:pt x="197168" y="269875"/>
                  </a:cubicBezTo>
                  <a:cubicBezTo>
                    <a:pt x="201034" y="269875"/>
                    <a:pt x="203611" y="271181"/>
                    <a:pt x="206188" y="272486"/>
                  </a:cubicBezTo>
                  <a:cubicBezTo>
                    <a:pt x="212632" y="275096"/>
                    <a:pt x="216498" y="280318"/>
                    <a:pt x="219075" y="286844"/>
                  </a:cubicBezTo>
                  <a:cubicBezTo>
                    <a:pt x="221653" y="277707"/>
                    <a:pt x="230673" y="269875"/>
                    <a:pt x="240983" y="269875"/>
                  </a:cubicBezTo>
                  <a:cubicBezTo>
                    <a:pt x="240983" y="269875"/>
                    <a:pt x="240983" y="269875"/>
                    <a:pt x="306706" y="269875"/>
                  </a:cubicBezTo>
                  <a:cubicBezTo>
                    <a:pt x="319592" y="269875"/>
                    <a:pt x="328613" y="280318"/>
                    <a:pt x="328613" y="293370"/>
                  </a:cubicBezTo>
                  <a:cubicBezTo>
                    <a:pt x="328613" y="293370"/>
                    <a:pt x="328613" y="293370"/>
                    <a:pt x="328613" y="328613"/>
                  </a:cubicBezTo>
                  <a:cubicBezTo>
                    <a:pt x="328613" y="328613"/>
                    <a:pt x="328613" y="328613"/>
                    <a:pt x="0" y="328613"/>
                  </a:cubicBezTo>
                  <a:cubicBezTo>
                    <a:pt x="0" y="328613"/>
                    <a:pt x="0" y="328613"/>
                    <a:pt x="0" y="293370"/>
                  </a:cubicBezTo>
                  <a:cubicBezTo>
                    <a:pt x="0" y="280318"/>
                    <a:pt x="9021" y="269875"/>
                    <a:pt x="21907" y="269875"/>
                  </a:cubicBezTo>
                  <a:close/>
                  <a:moveTo>
                    <a:pt x="209550" y="204788"/>
                  </a:moveTo>
                  <a:lnTo>
                    <a:pt x="230188" y="204788"/>
                  </a:lnTo>
                  <a:cubicBezTo>
                    <a:pt x="227608" y="211325"/>
                    <a:pt x="225028" y="217862"/>
                    <a:pt x="225028" y="225706"/>
                  </a:cubicBezTo>
                  <a:cubicBezTo>
                    <a:pt x="225028" y="225706"/>
                    <a:pt x="225028" y="227013"/>
                    <a:pt x="225028" y="227013"/>
                  </a:cubicBezTo>
                  <a:cubicBezTo>
                    <a:pt x="225028" y="227013"/>
                    <a:pt x="225028" y="227013"/>
                    <a:pt x="213420" y="227013"/>
                  </a:cubicBezTo>
                  <a:cubicBezTo>
                    <a:pt x="213420" y="227013"/>
                    <a:pt x="213420" y="225706"/>
                    <a:pt x="213420" y="225706"/>
                  </a:cubicBezTo>
                  <a:cubicBezTo>
                    <a:pt x="213420" y="217862"/>
                    <a:pt x="212130" y="211325"/>
                    <a:pt x="209550" y="204788"/>
                  </a:cubicBezTo>
                  <a:close/>
                  <a:moveTo>
                    <a:pt x="98425" y="204788"/>
                  </a:moveTo>
                  <a:lnTo>
                    <a:pt x="119063" y="204788"/>
                  </a:lnTo>
                  <a:cubicBezTo>
                    <a:pt x="116483" y="211325"/>
                    <a:pt x="115193" y="217862"/>
                    <a:pt x="115193" y="225706"/>
                  </a:cubicBezTo>
                  <a:cubicBezTo>
                    <a:pt x="115193" y="225706"/>
                    <a:pt x="115193" y="227013"/>
                    <a:pt x="115193" y="227013"/>
                  </a:cubicBezTo>
                  <a:cubicBezTo>
                    <a:pt x="115193" y="227013"/>
                    <a:pt x="115193" y="227013"/>
                    <a:pt x="103584" y="227013"/>
                  </a:cubicBezTo>
                  <a:cubicBezTo>
                    <a:pt x="103584" y="227013"/>
                    <a:pt x="103584" y="225706"/>
                    <a:pt x="103584" y="225706"/>
                  </a:cubicBezTo>
                  <a:cubicBezTo>
                    <a:pt x="103584" y="217862"/>
                    <a:pt x="101005" y="211325"/>
                    <a:pt x="98425" y="204788"/>
                  </a:cubicBezTo>
                  <a:close/>
                  <a:moveTo>
                    <a:pt x="274638" y="193675"/>
                  </a:moveTo>
                  <a:cubicBezTo>
                    <a:pt x="292173" y="193675"/>
                    <a:pt x="306388" y="207890"/>
                    <a:pt x="306388" y="225425"/>
                  </a:cubicBezTo>
                  <a:cubicBezTo>
                    <a:pt x="306388" y="242960"/>
                    <a:pt x="292173" y="257175"/>
                    <a:pt x="274638" y="257175"/>
                  </a:cubicBezTo>
                  <a:cubicBezTo>
                    <a:pt x="257103" y="257175"/>
                    <a:pt x="242888" y="242960"/>
                    <a:pt x="242888" y="225425"/>
                  </a:cubicBezTo>
                  <a:cubicBezTo>
                    <a:pt x="242888" y="207890"/>
                    <a:pt x="257103" y="193675"/>
                    <a:pt x="274638" y="193675"/>
                  </a:cubicBezTo>
                  <a:close/>
                  <a:moveTo>
                    <a:pt x="164307" y="193675"/>
                  </a:moveTo>
                  <a:cubicBezTo>
                    <a:pt x="181404" y="193675"/>
                    <a:pt x="195264" y="207890"/>
                    <a:pt x="195264" y="225425"/>
                  </a:cubicBezTo>
                  <a:cubicBezTo>
                    <a:pt x="195264" y="242960"/>
                    <a:pt x="181404" y="257175"/>
                    <a:pt x="164307" y="257175"/>
                  </a:cubicBezTo>
                  <a:cubicBezTo>
                    <a:pt x="147210" y="257175"/>
                    <a:pt x="133350" y="242960"/>
                    <a:pt x="133350" y="225425"/>
                  </a:cubicBezTo>
                  <a:cubicBezTo>
                    <a:pt x="133350" y="207890"/>
                    <a:pt x="147210" y="193675"/>
                    <a:pt x="164307" y="193675"/>
                  </a:cubicBezTo>
                  <a:close/>
                  <a:moveTo>
                    <a:pt x="53975" y="193675"/>
                  </a:moveTo>
                  <a:cubicBezTo>
                    <a:pt x="71510" y="193675"/>
                    <a:pt x="85725" y="207890"/>
                    <a:pt x="85725" y="225425"/>
                  </a:cubicBezTo>
                  <a:cubicBezTo>
                    <a:pt x="85725" y="242960"/>
                    <a:pt x="71510" y="257175"/>
                    <a:pt x="53975" y="257175"/>
                  </a:cubicBezTo>
                  <a:cubicBezTo>
                    <a:pt x="36440" y="257175"/>
                    <a:pt x="22225" y="242960"/>
                    <a:pt x="22225" y="225425"/>
                  </a:cubicBezTo>
                  <a:cubicBezTo>
                    <a:pt x="22225" y="207890"/>
                    <a:pt x="36440" y="193675"/>
                    <a:pt x="53975" y="193675"/>
                  </a:cubicBezTo>
                  <a:close/>
                  <a:moveTo>
                    <a:pt x="155575" y="80963"/>
                  </a:moveTo>
                  <a:lnTo>
                    <a:pt x="168275" y="80963"/>
                  </a:lnTo>
                  <a:lnTo>
                    <a:pt x="168275" y="107950"/>
                  </a:lnTo>
                  <a:lnTo>
                    <a:pt x="195263" y="107950"/>
                  </a:lnTo>
                  <a:lnTo>
                    <a:pt x="195263" y="119063"/>
                  </a:lnTo>
                  <a:lnTo>
                    <a:pt x="168275" y="119063"/>
                  </a:lnTo>
                  <a:lnTo>
                    <a:pt x="168275" y="147638"/>
                  </a:lnTo>
                  <a:lnTo>
                    <a:pt x="155575" y="147638"/>
                  </a:lnTo>
                  <a:lnTo>
                    <a:pt x="155575" y="119063"/>
                  </a:lnTo>
                  <a:lnTo>
                    <a:pt x="130175" y="119063"/>
                  </a:lnTo>
                  <a:lnTo>
                    <a:pt x="130175" y="107950"/>
                  </a:lnTo>
                  <a:lnTo>
                    <a:pt x="155575" y="107950"/>
                  </a:lnTo>
                  <a:close/>
                  <a:moveTo>
                    <a:pt x="104775" y="66675"/>
                  </a:moveTo>
                  <a:lnTo>
                    <a:pt x="119063" y="66675"/>
                  </a:lnTo>
                  <a:lnTo>
                    <a:pt x="119063" y="147638"/>
                  </a:lnTo>
                  <a:lnTo>
                    <a:pt x="101600" y="147638"/>
                  </a:lnTo>
                  <a:lnTo>
                    <a:pt x="101600" y="84137"/>
                  </a:lnTo>
                  <a:lnTo>
                    <a:pt x="100013" y="84137"/>
                  </a:lnTo>
                  <a:lnTo>
                    <a:pt x="84137" y="90487"/>
                  </a:lnTo>
                  <a:lnTo>
                    <a:pt x="84137" y="80962"/>
                  </a:lnTo>
                  <a:lnTo>
                    <a:pt x="82550" y="76200"/>
                  </a:lnTo>
                  <a:close/>
                  <a:moveTo>
                    <a:pt x="222539" y="63500"/>
                  </a:moveTo>
                  <a:cubicBezTo>
                    <a:pt x="240723" y="63500"/>
                    <a:pt x="251114" y="75332"/>
                    <a:pt x="251114" y="89793"/>
                  </a:cubicBezTo>
                  <a:cubicBezTo>
                    <a:pt x="251114" y="102939"/>
                    <a:pt x="240723" y="114771"/>
                    <a:pt x="229033" y="125289"/>
                  </a:cubicBezTo>
                  <a:cubicBezTo>
                    <a:pt x="229033" y="125289"/>
                    <a:pt x="229033" y="125289"/>
                    <a:pt x="221240" y="131862"/>
                  </a:cubicBezTo>
                  <a:cubicBezTo>
                    <a:pt x="221240" y="131862"/>
                    <a:pt x="221240" y="131862"/>
                    <a:pt x="252413" y="131862"/>
                  </a:cubicBezTo>
                  <a:cubicBezTo>
                    <a:pt x="252413" y="131862"/>
                    <a:pt x="252413" y="131862"/>
                    <a:pt x="252413" y="147638"/>
                  </a:cubicBezTo>
                  <a:cubicBezTo>
                    <a:pt x="252413" y="147638"/>
                    <a:pt x="252413" y="147638"/>
                    <a:pt x="195263" y="147638"/>
                  </a:cubicBezTo>
                  <a:cubicBezTo>
                    <a:pt x="195263" y="147638"/>
                    <a:pt x="195263" y="147638"/>
                    <a:pt x="195263" y="135806"/>
                  </a:cubicBezTo>
                  <a:cubicBezTo>
                    <a:pt x="195263" y="135806"/>
                    <a:pt x="195263" y="135806"/>
                    <a:pt x="205654" y="126603"/>
                  </a:cubicBezTo>
                  <a:cubicBezTo>
                    <a:pt x="222539" y="110827"/>
                    <a:pt x="231631" y="101625"/>
                    <a:pt x="231631" y="91108"/>
                  </a:cubicBezTo>
                  <a:cubicBezTo>
                    <a:pt x="231631" y="84534"/>
                    <a:pt x="227735" y="79276"/>
                    <a:pt x="218642" y="79276"/>
                  </a:cubicBezTo>
                  <a:cubicBezTo>
                    <a:pt x="210849" y="79276"/>
                    <a:pt x="205654" y="83220"/>
                    <a:pt x="201757" y="85849"/>
                  </a:cubicBezTo>
                  <a:cubicBezTo>
                    <a:pt x="201757" y="85849"/>
                    <a:pt x="201757" y="85849"/>
                    <a:pt x="200458" y="85849"/>
                  </a:cubicBezTo>
                  <a:cubicBezTo>
                    <a:pt x="200458" y="85849"/>
                    <a:pt x="200458" y="85849"/>
                    <a:pt x="195263" y="72702"/>
                  </a:cubicBezTo>
                  <a:cubicBezTo>
                    <a:pt x="201757" y="67444"/>
                    <a:pt x="210849" y="63500"/>
                    <a:pt x="222539" y="63500"/>
                  </a:cubicBezTo>
                  <a:close/>
                  <a:moveTo>
                    <a:pt x="22740" y="0"/>
                  </a:moveTo>
                  <a:cubicBezTo>
                    <a:pt x="22740" y="0"/>
                    <a:pt x="22740" y="0"/>
                    <a:pt x="318574" y="0"/>
                  </a:cubicBezTo>
                  <a:cubicBezTo>
                    <a:pt x="325034" y="0"/>
                    <a:pt x="330201" y="5159"/>
                    <a:pt x="330201" y="11608"/>
                  </a:cubicBezTo>
                  <a:cubicBezTo>
                    <a:pt x="330201" y="11608"/>
                    <a:pt x="330201" y="11608"/>
                    <a:pt x="330201" y="215405"/>
                  </a:cubicBezTo>
                  <a:cubicBezTo>
                    <a:pt x="330201" y="220564"/>
                    <a:pt x="327617" y="224434"/>
                    <a:pt x="322450" y="227013"/>
                  </a:cubicBezTo>
                  <a:cubicBezTo>
                    <a:pt x="322450" y="225723"/>
                    <a:pt x="322450" y="225723"/>
                    <a:pt x="322450" y="225723"/>
                  </a:cubicBezTo>
                  <a:cubicBezTo>
                    <a:pt x="322450" y="210245"/>
                    <a:pt x="315991" y="197347"/>
                    <a:pt x="306948" y="188317"/>
                  </a:cubicBezTo>
                  <a:cubicBezTo>
                    <a:pt x="306948" y="188317"/>
                    <a:pt x="306948" y="188317"/>
                    <a:pt x="306948" y="21927"/>
                  </a:cubicBezTo>
                  <a:cubicBezTo>
                    <a:pt x="306948" y="21927"/>
                    <a:pt x="306948" y="21927"/>
                    <a:pt x="34366" y="21927"/>
                  </a:cubicBezTo>
                  <a:cubicBezTo>
                    <a:pt x="34366" y="21927"/>
                    <a:pt x="34366" y="21927"/>
                    <a:pt x="34366" y="180578"/>
                  </a:cubicBezTo>
                  <a:cubicBezTo>
                    <a:pt x="24031" y="185738"/>
                    <a:pt x="16280" y="193477"/>
                    <a:pt x="11113" y="202506"/>
                  </a:cubicBezTo>
                  <a:cubicBezTo>
                    <a:pt x="11113" y="202506"/>
                    <a:pt x="11113" y="202506"/>
                    <a:pt x="11113" y="11608"/>
                  </a:cubicBezTo>
                  <a:cubicBezTo>
                    <a:pt x="11113" y="5159"/>
                    <a:pt x="16280" y="0"/>
                    <a:pt x="22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ṧļîďé"/>
            <p:cNvSpPr/>
            <p:nvPr/>
          </p:nvSpPr>
          <p:spPr>
            <a:xfrm>
              <a:off x="10149394" y="1976589"/>
              <a:ext cx="523875" cy="521355"/>
            </a:xfrm>
            <a:custGeom>
              <a:avLst/>
              <a:gdLst>
                <a:gd name="connsiteX0" fmla="*/ 21907 w 330201"/>
                <a:gd name="connsiteY0" fmla="*/ 269875 h 328613"/>
                <a:gd name="connsiteX1" fmla="*/ 87630 w 330201"/>
                <a:gd name="connsiteY1" fmla="*/ 269875 h 328613"/>
                <a:gd name="connsiteX2" fmla="*/ 96651 w 330201"/>
                <a:gd name="connsiteY2" fmla="*/ 272486 h 328613"/>
                <a:gd name="connsiteX3" fmla="*/ 109538 w 330201"/>
                <a:gd name="connsiteY3" fmla="*/ 286844 h 328613"/>
                <a:gd name="connsiteX4" fmla="*/ 131445 w 330201"/>
                <a:gd name="connsiteY4" fmla="*/ 269875 h 328613"/>
                <a:gd name="connsiteX5" fmla="*/ 197168 w 330201"/>
                <a:gd name="connsiteY5" fmla="*/ 269875 h 328613"/>
                <a:gd name="connsiteX6" fmla="*/ 206188 w 330201"/>
                <a:gd name="connsiteY6" fmla="*/ 272486 h 328613"/>
                <a:gd name="connsiteX7" fmla="*/ 219075 w 330201"/>
                <a:gd name="connsiteY7" fmla="*/ 286844 h 328613"/>
                <a:gd name="connsiteX8" fmla="*/ 240983 w 330201"/>
                <a:gd name="connsiteY8" fmla="*/ 269875 h 328613"/>
                <a:gd name="connsiteX9" fmla="*/ 306706 w 330201"/>
                <a:gd name="connsiteY9" fmla="*/ 269875 h 328613"/>
                <a:gd name="connsiteX10" fmla="*/ 328613 w 330201"/>
                <a:gd name="connsiteY10" fmla="*/ 293370 h 328613"/>
                <a:gd name="connsiteX11" fmla="*/ 328613 w 330201"/>
                <a:gd name="connsiteY11" fmla="*/ 328613 h 328613"/>
                <a:gd name="connsiteX12" fmla="*/ 0 w 330201"/>
                <a:gd name="connsiteY12" fmla="*/ 328613 h 328613"/>
                <a:gd name="connsiteX13" fmla="*/ 0 w 330201"/>
                <a:gd name="connsiteY13" fmla="*/ 293370 h 328613"/>
                <a:gd name="connsiteX14" fmla="*/ 21907 w 330201"/>
                <a:gd name="connsiteY14" fmla="*/ 269875 h 328613"/>
                <a:gd name="connsiteX15" fmla="*/ 209550 w 330201"/>
                <a:gd name="connsiteY15" fmla="*/ 204788 h 328613"/>
                <a:gd name="connsiteX16" fmla="*/ 230188 w 330201"/>
                <a:gd name="connsiteY16" fmla="*/ 204788 h 328613"/>
                <a:gd name="connsiteX17" fmla="*/ 225028 w 330201"/>
                <a:gd name="connsiteY17" fmla="*/ 225706 h 328613"/>
                <a:gd name="connsiteX18" fmla="*/ 225028 w 330201"/>
                <a:gd name="connsiteY18" fmla="*/ 227013 h 328613"/>
                <a:gd name="connsiteX19" fmla="*/ 213420 w 330201"/>
                <a:gd name="connsiteY19" fmla="*/ 227013 h 328613"/>
                <a:gd name="connsiteX20" fmla="*/ 213420 w 330201"/>
                <a:gd name="connsiteY20" fmla="*/ 225706 h 328613"/>
                <a:gd name="connsiteX21" fmla="*/ 209550 w 330201"/>
                <a:gd name="connsiteY21" fmla="*/ 204788 h 328613"/>
                <a:gd name="connsiteX22" fmla="*/ 98425 w 330201"/>
                <a:gd name="connsiteY22" fmla="*/ 204788 h 328613"/>
                <a:gd name="connsiteX23" fmla="*/ 119063 w 330201"/>
                <a:gd name="connsiteY23" fmla="*/ 204788 h 328613"/>
                <a:gd name="connsiteX24" fmla="*/ 115193 w 330201"/>
                <a:gd name="connsiteY24" fmla="*/ 225706 h 328613"/>
                <a:gd name="connsiteX25" fmla="*/ 115193 w 330201"/>
                <a:gd name="connsiteY25" fmla="*/ 227013 h 328613"/>
                <a:gd name="connsiteX26" fmla="*/ 103584 w 330201"/>
                <a:gd name="connsiteY26" fmla="*/ 227013 h 328613"/>
                <a:gd name="connsiteX27" fmla="*/ 103584 w 330201"/>
                <a:gd name="connsiteY27" fmla="*/ 225706 h 328613"/>
                <a:gd name="connsiteX28" fmla="*/ 98425 w 330201"/>
                <a:gd name="connsiteY28" fmla="*/ 204788 h 328613"/>
                <a:gd name="connsiteX29" fmla="*/ 274638 w 330201"/>
                <a:gd name="connsiteY29" fmla="*/ 193675 h 328613"/>
                <a:gd name="connsiteX30" fmla="*/ 306388 w 330201"/>
                <a:gd name="connsiteY30" fmla="*/ 225425 h 328613"/>
                <a:gd name="connsiteX31" fmla="*/ 274638 w 330201"/>
                <a:gd name="connsiteY31" fmla="*/ 257175 h 328613"/>
                <a:gd name="connsiteX32" fmla="*/ 242888 w 330201"/>
                <a:gd name="connsiteY32" fmla="*/ 225425 h 328613"/>
                <a:gd name="connsiteX33" fmla="*/ 274638 w 330201"/>
                <a:gd name="connsiteY33" fmla="*/ 193675 h 328613"/>
                <a:gd name="connsiteX34" fmla="*/ 164307 w 330201"/>
                <a:gd name="connsiteY34" fmla="*/ 193675 h 328613"/>
                <a:gd name="connsiteX35" fmla="*/ 195264 w 330201"/>
                <a:gd name="connsiteY35" fmla="*/ 225425 h 328613"/>
                <a:gd name="connsiteX36" fmla="*/ 164307 w 330201"/>
                <a:gd name="connsiteY36" fmla="*/ 257175 h 328613"/>
                <a:gd name="connsiteX37" fmla="*/ 133350 w 330201"/>
                <a:gd name="connsiteY37" fmla="*/ 225425 h 328613"/>
                <a:gd name="connsiteX38" fmla="*/ 164307 w 330201"/>
                <a:gd name="connsiteY38" fmla="*/ 193675 h 328613"/>
                <a:gd name="connsiteX39" fmla="*/ 53975 w 330201"/>
                <a:gd name="connsiteY39" fmla="*/ 193675 h 328613"/>
                <a:gd name="connsiteX40" fmla="*/ 85725 w 330201"/>
                <a:gd name="connsiteY40" fmla="*/ 225425 h 328613"/>
                <a:gd name="connsiteX41" fmla="*/ 53975 w 330201"/>
                <a:gd name="connsiteY41" fmla="*/ 257175 h 328613"/>
                <a:gd name="connsiteX42" fmla="*/ 22225 w 330201"/>
                <a:gd name="connsiteY42" fmla="*/ 225425 h 328613"/>
                <a:gd name="connsiteX43" fmla="*/ 53975 w 330201"/>
                <a:gd name="connsiteY43" fmla="*/ 193675 h 328613"/>
                <a:gd name="connsiteX44" fmla="*/ 155575 w 330201"/>
                <a:gd name="connsiteY44" fmla="*/ 80963 h 328613"/>
                <a:gd name="connsiteX45" fmla="*/ 168275 w 330201"/>
                <a:gd name="connsiteY45" fmla="*/ 80963 h 328613"/>
                <a:gd name="connsiteX46" fmla="*/ 168275 w 330201"/>
                <a:gd name="connsiteY46" fmla="*/ 107950 h 328613"/>
                <a:gd name="connsiteX47" fmla="*/ 195263 w 330201"/>
                <a:gd name="connsiteY47" fmla="*/ 107950 h 328613"/>
                <a:gd name="connsiteX48" fmla="*/ 195263 w 330201"/>
                <a:gd name="connsiteY48" fmla="*/ 119063 h 328613"/>
                <a:gd name="connsiteX49" fmla="*/ 168275 w 330201"/>
                <a:gd name="connsiteY49" fmla="*/ 119063 h 328613"/>
                <a:gd name="connsiteX50" fmla="*/ 168275 w 330201"/>
                <a:gd name="connsiteY50" fmla="*/ 147638 h 328613"/>
                <a:gd name="connsiteX51" fmla="*/ 155575 w 330201"/>
                <a:gd name="connsiteY51" fmla="*/ 147638 h 328613"/>
                <a:gd name="connsiteX52" fmla="*/ 155575 w 330201"/>
                <a:gd name="connsiteY52" fmla="*/ 119063 h 328613"/>
                <a:gd name="connsiteX53" fmla="*/ 130175 w 330201"/>
                <a:gd name="connsiteY53" fmla="*/ 119063 h 328613"/>
                <a:gd name="connsiteX54" fmla="*/ 130175 w 330201"/>
                <a:gd name="connsiteY54" fmla="*/ 107950 h 328613"/>
                <a:gd name="connsiteX55" fmla="*/ 155575 w 330201"/>
                <a:gd name="connsiteY55" fmla="*/ 107950 h 328613"/>
                <a:gd name="connsiteX56" fmla="*/ 104775 w 330201"/>
                <a:gd name="connsiteY56" fmla="*/ 66675 h 328613"/>
                <a:gd name="connsiteX57" fmla="*/ 119063 w 330201"/>
                <a:gd name="connsiteY57" fmla="*/ 66675 h 328613"/>
                <a:gd name="connsiteX58" fmla="*/ 119063 w 330201"/>
                <a:gd name="connsiteY58" fmla="*/ 147638 h 328613"/>
                <a:gd name="connsiteX59" fmla="*/ 101600 w 330201"/>
                <a:gd name="connsiteY59" fmla="*/ 147638 h 328613"/>
                <a:gd name="connsiteX60" fmla="*/ 101600 w 330201"/>
                <a:gd name="connsiteY60" fmla="*/ 84137 h 328613"/>
                <a:gd name="connsiteX61" fmla="*/ 100013 w 330201"/>
                <a:gd name="connsiteY61" fmla="*/ 84137 h 328613"/>
                <a:gd name="connsiteX62" fmla="*/ 84137 w 330201"/>
                <a:gd name="connsiteY62" fmla="*/ 90487 h 328613"/>
                <a:gd name="connsiteX63" fmla="*/ 84137 w 330201"/>
                <a:gd name="connsiteY63" fmla="*/ 80962 h 328613"/>
                <a:gd name="connsiteX64" fmla="*/ 82550 w 330201"/>
                <a:gd name="connsiteY64" fmla="*/ 76200 h 328613"/>
                <a:gd name="connsiteX65" fmla="*/ 222539 w 330201"/>
                <a:gd name="connsiteY65" fmla="*/ 63500 h 328613"/>
                <a:gd name="connsiteX66" fmla="*/ 251114 w 330201"/>
                <a:gd name="connsiteY66" fmla="*/ 89793 h 328613"/>
                <a:gd name="connsiteX67" fmla="*/ 229033 w 330201"/>
                <a:gd name="connsiteY67" fmla="*/ 125289 h 328613"/>
                <a:gd name="connsiteX68" fmla="*/ 221240 w 330201"/>
                <a:gd name="connsiteY68" fmla="*/ 131862 h 328613"/>
                <a:gd name="connsiteX69" fmla="*/ 252413 w 330201"/>
                <a:gd name="connsiteY69" fmla="*/ 131862 h 328613"/>
                <a:gd name="connsiteX70" fmla="*/ 252413 w 330201"/>
                <a:gd name="connsiteY70" fmla="*/ 147638 h 328613"/>
                <a:gd name="connsiteX71" fmla="*/ 195263 w 330201"/>
                <a:gd name="connsiteY71" fmla="*/ 147638 h 328613"/>
                <a:gd name="connsiteX72" fmla="*/ 195263 w 330201"/>
                <a:gd name="connsiteY72" fmla="*/ 135806 h 328613"/>
                <a:gd name="connsiteX73" fmla="*/ 205654 w 330201"/>
                <a:gd name="connsiteY73" fmla="*/ 126603 h 328613"/>
                <a:gd name="connsiteX74" fmla="*/ 231631 w 330201"/>
                <a:gd name="connsiteY74" fmla="*/ 91108 h 328613"/>
                <a:gd name="connsiteX75" fmla="*/ 218642 w 330201"/>
                <a:gd name="connsiteY75" fmla="*/ 79276 h 328613"/>
                <a:gd name="connsiteX76" fmla="*/ 201757 w 330201"/>
                <a:gd name="connsiteY76" fmla="*/ 85849 h 328613"/>
                <a:gd name="connsiteX77" fmla="*/ 200458 w 330201"/>
                <a:gd name="connsiteY77" fmla="*/ 85849 h 328613"/>
                <a:gd name="connsiteX78" fmla="*/ 195263 w 330201"/>
                <a:gd name="connsiteY78" fmla="*/ 72702 h 328613"/>
                <a:gd name="connsiteX79" fmla="*/ 222539 w 330201"/>
                <a:gd name="connsiteY79" fmla="*/ 63500 h 328613"/>
                <a:gd name="connsiteX80" fmla="*/ 22740 w 330201"/>
                <a:gd name="connsiteY80" fmla="*/ 0 h 328613"/>
                <a:gd name="connsiteX81" fmla="*/ 318574 w 330201"/>
                <a:gd name="connsiteY81" fmla="*/ 0 h 328613"/>
                <a:gd name="connsiteX82" fmla="*/ 330201 w 330201"/>
                <a:gd name="connsiteY82" fmla="*/ 11608 h 328613"/>
                <a:gd name="connsiteX83" fmla="*/ 330201 w 330201"/>
                <a:gd name="connsiteY83" fmla="*/ 215405 h 328613"/>
                <a:gd name="connsiteX84" fmla="*/ 322450 w 330201"/>
                <a:gd name="connsiteY84" fmla="*/ 227013 h 328613"/>
                <a:gd name="connsiteX85" fmla="*/ 322450 w 330201"/>
                <a:gd name="connsiteY85" fmla="*/ 225723 h 328613"/>
                <a:gd name="connsiteX86" fmla="*/ 306948 w 330201"/>
                <a:gd name="connsiteY86" fmla="*/ 188317 h 328613"/>
                <a:gd name="connsiteX87" fmla="*/ 306948 w 330201"/>
                <a:gd name="connsiteY87" fmla="*/ 21927 h 328613"/>
                <a:gd name="connsiteX88" fmla="*/ 34366 w 330201"/>
                <a:gd name="connsiteY88" fmla="*/ 21927 h 328613"/>
                <a:gd name="connsiteX89" fmla="*/ 34366 w 330201"/>
                <a:gd name="connsiteY89" fmla="*/ 180578 h 328613"/>
                <a:gd name="connsiteX90" fmla="*/ 11113 w 330201"/>
                <a:gd name="connsiteY90" fmla="*/ 202506 h 328613"/>
                <a:gd name="connsiteX91" fmla="*/ 11113 w 330201"/>
                <a:gd name="connsiteY91" fmla="*/ 11608 h 328613"/>
                <a:gd name="connsiteX92" fmla="*/ 22740 w 330201"/>
                <a:gd name="connsiteY92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0201" h="328613">
                  <a:moveTo>
                    <a:pt x="21907" y="269875"/>
                  </a:moveTo>
                  <a:cubicBezTo>
                    <a:pt x="21907" y="269875"/>
                    <a:pt x="21907" y="269875"/>
                    <a:pt x="87630" y="269875"/>
                  </a:cubicBezTo>
                  <a:cubicBezTo>
                    <a:pt x="91496" y="269875"/>
                    <a:pt x="94073" y="271181"/>
                    <a:pt x="96651" y="272486"/>
                  </a:cubicBezTo>
                  <a:cubicBezTo>
                    <a:pt x="103094" y="275096"/>
                    <a:pt x="108249" y="280318"/>
                    <a:pt x="109538" y="286844"/>
                  </a:cubicBezTo>
                  <a:cubicBezTo>
                    <a:pt x="112115" y="277707"/>
                    <a:pt x="121136" y="269875"/>
                    <a:pt x="131445" y="269875"/>
                  </a:cubicBezTo>
                  <a:cubicBezTo>
                    <a:pt x="131445" y="269875"/>
                    <a:pt x="131445" y="269875"/>
                    <a:pt x="197168" y="269875"/>
                  </a:cubicBezTo>
                  <a:cubicBezTo>
                    <a:pt x="201034" y="269875"/>
                    <a:pt x="203611" y="271181"/>
                    <a:pt x="206188" y="272486"/>
                  </a:cubicBezTo>
                  <a:cubicBezTo>
                    <a:pt x="212632" y="275096"/>
                    <a:pt x="216498" y="280318"/>
                    <a:pt x="219075" y="286844"/>
                  </a:cubicBezTo>
                  <a:cubicBezTo>
                    <a:pt x="221653" y="277707"/>
                    <a:pt x="230673" y="269875"/>
                    <a:pt x="240983" y="269875"/>
                  </a:cubicBezTo>
                  <a:cubicBezTo>
                    <a:pt x="240983" y="269875"/>
                    <a:pt x="240983" y="269875"/>
                    <a:pt x="306706" y="269875"/>
                  </a:cubicBezTo>
                  <a:cubicBezTo>
                    <a:pt x="319592" y="269875"/>
                    <a:pt x="328613" y="280318"/>
                    <a:pt x="328613" y="293370"/>
                  </a:cubicBezTo>
                  <a:cubicBezTo>
                    <a:pt x="328613" y="293370"/>
                    <a:pt x="328613" y="293370"/>
                    <a:pt x="328613" y="328613"/>
                  </a:cubicBezTo>
                  <a:cubicBezTo>
                    <a:pt x="328613" y="328613"/>
                    <a:pt x="328613" y="328613"/>
                    <a:pt x="0" y="328613"/>
                  </a:cubicBezTo>
                  <a:cubicBezTo>
                    <a:pt x="0" y="328613"/>
                    <a:pt x="0" y="328613"/>
                    <a:pt x="0" y="293370"/>
                  </a:cubicBezTo>
                  <a:cubicBezTo>
                    <a:pt x="0" y="280318"/>
                    <a:pt x="9021" y="269875"/>
                    <a:pt x="21907" y="269875"/>
                  </a:cubicBezTo>
                  <a:close/>
                  <a:moveTo>
                    <a:pt x="209550" y="204788"/>
                  </a:moveTo>
                  <a:lnTo>
                    <a:pt x="230188" y="204788"/>
                  </a:lnTo>
                  <a:cubicBezTo>
                    <a:pt x="227608" y="211325"/>
                    <a:pt x="225028" y="217862"/>
                    <a:pt x="225028" y="225706"/>
                  </a:cubicBezTo>
                  <a:cubicBezTo>
                    <a:pt x="225028" y="225706"/>
                    <a:pt x="225028" y="227013"/>
                    <a:pt x="225028" y="227013"/>
                  </a:cubicBezTo>
                  <a:cubicBezTo>
                    <a:pt x="225028" y="227013"/>
                    <a:pt x="225028" y="227013"/>
                    <a:pt x="213420" y="227013"/>
                  </a:cubicBezTo>
                  <a:cubicBezTo>
                    <a:pt x="213420" y="227013"/>
                    <a:pt x="213420" y="225706"/>
                    <a:pt x="213420" y="225706"/>
                  </a:cubicBezTo>
                  <a:cubicBezTo>
                    <a:pt x="213420" y="217862"/>
                    <a:pt x="212130" y="211325"/>
                    <a:pt x="209550" y="204788"/>
                  </a:cubicBezTo>
                  <a:close/>
                  <a:moveTo>
                    <a:pt x="98425" y="204788"/>
                  </a:moveTo>
                  <a:lnTo>
                    <a:pt x="119063" y="204788"/>
                  </a:lnTo>
                  <a:cubicBezTo>
                    <a:pt x="116483" y="211325"/>
                    <a:pt x="115193" y="217862"/>
                    <a:pt x="115193" y="225706"/>
                  </a:cubicBezTo>
                  <a:cubicBezTo>
                    <a:pt x="115193" y="225706"/>
                    <a:pt x="115193" y="227013"/>
                    <a:pt x="115193" y="227013"/>
                  </a:cubicBezTo>
                  <a:cubicBezTo>
                    <a:pt x="115193" y="227013"/>
                    <a:pt x="115193" y="227013"/>
                    <a:pt x="103584" y="227013"/>
                  </a:cubicBezTo>
                  <a:cubicBezTo>
                    <a:pt x="103584" y="227013"/>
                    <a:pt x="103584" y="225706"/>
                    <a:pt x="103584" y="225706"/>
                  </a:cubicBezTo>
                  <a:cubicBezTo>
                    <a:pt x="103584" y="217862"/>
                    <a:pt x="101005" y="211325"/>
                    <a:pt x="98425" y="204788"/>
                  </a:cubicBezTo>
                  <a:close/>
                  <a:moveTo>
                    <a:pt x="274638" y="193675"/>
                  </a:moveTo>
                  <a:cubicBezTo>
                    <a:pt x="292173" y="193675"/>
                    <a:pt x="306388" y="207890"/>
                    <a:pt x="306388" y="225425"/>
                  </a:cubicBezTo>
                  <a:cubicBezTo>
                    <a:pt x="306388" y="242960"/>
                    <a:pt x="292173" y="257175"/>
                    <a:pt x="274638" y="257175"/>
                  </a:cubicBezTo>
                  <a:cubicBezTo>
                    <a:pt x="257103" y="257175"/>
                    <a:pt x="242888" y="242960"/>
                    <a:pt x="242888" y="225425"/>
                  </a:cubicBezTo>
                  <a:cubicBezTo>
                    <a:pt x="242888" y="207890"/>
                    <a:pt x="257103" y="193675"/>
                    <a:pt x="274638" y="193675"/>
                  </a:cubicBezTo>
                  <a:close/>
                  <a:moveTo>
                    <a:pt x="164307" y="193675"/>
                  </a:moveTo>
                  <a:cubicBezTo>
                    <a:pt x="181404" y="193675"/>
                    <a:pt x="195264" y="207890"/>
                    <a:pt x="195264" y="225425"/>
                  </a:cubicBezTo>
                  <a:cubicBezTo>
                    <a:pt x="195264" y="242960"/>
                    <a:pt x="181404" y="257175"/>
                    <a:pt x="164307" y="257175"/>
                  </a:cubicBezTo>
                  <a:cubicBezTo>
                    <a:pt x="147210" y="257175"/>
                    <a:pt x="133350" y="242960"/>
                    <a:pt x="133350" y="225425"/>
                  </a:cubicBezTo>
                  <a:cubicBezTo>
                    <a:pt x="133350" y="207890"/>
                    <a:pt x="147210" y="193675"/>
                    <a:pt x="164307" y="193675"/>
                  </a:cubicBezTo>
                  <a:close/>
                  <a:moveTo>
                    <a:pt x="53975" y="193675"/>
                  </a:moveTo>
                  <a:cubicBezTo>
                    <a:pt x="71510" y="193675"/>
                    <a:pt x="85725" y="207890"/>
                    <a:pt x="85725" y="225425"/>
                  </a:cubicBezTo>
                  <a:cubicBezTo>
                    <a:pt x="85725" y="242960"/>
                    <a:pt x="71510" y="257175"/>
                    <a:pt x="53975" y="257175"/>
                  </a:cubicBezTo>
                  <a:cubicBezTo>
                    <a:pt x="36440" y="257175"/>
                    <a:pt x="22225" y="242960"/>
                    <a:pt x="22225" y="225425"/>
                  </a:cubicBezTo>
                  <a:cubicBezTo>
                    <a:pt x="22225" y="207890"/>
                    <a:pt x="36440" y="193675"/>
                    <a:pt x="53975" y="193675"/>
                  </a:cubicBezTo>
                  <a:close/>
                  <a:moveTo>
                    <a:pt x="155575" y="80963"/>
                  </a:moveTo>
                  <a:lnTo>
                    <a:pt x="168275" y="80963"/>
                  </a:lnTo>
                  <a:lnTo>
                    <a:pt x="168275" y="107950"/>
                  </a:lnTo>
                  <a:lnTo>
                    <a:pt x="195263" y="107950"/>
                  </a:lnTo>
                  <a:lnTo>
                    <a:pt x="195263" y="119063"/>
                  </a:lnTo>
                  <a:lnTo>
                    <a:pt x="168275" y="119063"/>
                  </a:lnTo>
                  <a:lnTo>
                    <a:pt x="168275" y="147638"/>
                  </a:lnTo>
                  <a:lnTo>
                    <a:pt x="155575" y="147638"/>
                  </a:lnTo>
                  <a:lnTo>
                    <a:pt x="155575" y="119063"/>
                  </a:lnTo>
                  <a:lnTo>
                    <a:pt x="130175" y="119063"/>
                  </a:lnTo>
                  <a:lnTo>
                    <a:pt x="130175" y="107950"/>
                  </a:lnTo>
                  <a:lnTo>
                    <a:pt x="155575" y="107950"/>
                  </a:lnTo>
                  <a:close/>
                  <a:moveTo>
                    <a:pt x="104775" y="66675"/>
                  </a:moveTo>
                  <a:lnTo>
                    <a:pt x="119063" y="66675"/>
                  </a:lnTo>
                  <a:lnTo>
                    <a:pt x="119063" y="147638"/>
                  </a:lnTo>
                  <a:lnTo>
                    <a:pt x="101600" y="147638"/>
                  </a:lnTo>
                  <a:lnTo>
                    <a:pt x="101600" y="84137"/>
                  </a:lnTo>
                  <a:lnTo>
                    <a:pt x="100013" y="84137"/>
                  </a:lnTo>
                  <a:lnTo>
                    <a:pt x="84137" y="90487"/>
                  </a:lnTo>
                  <a:lnTo>
                    <a:pt x="84137" y="80962"/>
                  </a:lnTo>
                  <a:lnTo>
                    <a:pt x="82550" y="76200"/>
                  </a:lnTo>
                  <a:close/>
                  <a:moveTo>
                    <a:pt x="222539" y="63500"/>
                  </a:moveTo>
                  <a:cubicBezTo>
                    <a:pt x="240723" y="63500"/>
                    <a:pt x="251114" y="75332"/>
                    <a:pt x="251114" y="89793"/>
                  </a:cubicBezTo>
                  <a:cubicBezTo>
                    <a:pt x="251114" y="102939"/>
                    <a:pt x="240723" y="114771"/>
                    <a:pt x="229033" y="125289"/>
                  </a:cubicBezTo>
                  <a:cubicBezTo>
                    <a:pt x="229033" y="125289"/>
                    <a:pt x="229033" y="125289"/>
                    <a:pt x="221240" y="131862"/>
                  </a:cubicBezTo>
                  <a:cubicBezTo>
                    <a:pt x="221240" y="131862"/>
                    <a:pt x="221240" y="131862"/>
                    <a:pt x="252413" y="131862"/>
                  </a:cubicBezTo>
                  <a:cubicBezTo>
                    <a:pt x="252413" y="131862"/>
                    <a:pt x="252413" y="131862"/>
                    <a:pt x="252413" y="147638"/>
                  </a:cubicBezTo>
                  <a:cubicBezTo>
                    <a:pt x="252413" y="147638"/>
                    <a:pt x="252413" y="147638"/>
                    <a:pt x="195263" y="147638"/>
                  </a:cubicBezTo>
                  <a:cubicBezTo>
                    <a:pt x="195263" y="147638"/>
                    <a:pt x="195263" y="147638"/>
                    <a:pt x="195263" y="135806"/>
                  </a:cubicBezTo>
                  <a:cubicBezTo>
                    <a:pt x="195263" y="135806"/>
                    <a:pt x="195263" y="135806"/>
                    <a:pt x="205654" y="126603"/>
                  </a:cubicBezTo>
                  <a:cubicBezTo>
                    <a:pt x="222539" y="110827"/>
                    <a:pt x="231631" y="101625"/>
                    <a:pt x="231631" y="91108"/>
                  </a:cubicBezTo>
                  <a:cubicBezTo>
                    <a:pt x="231631" y="84534"/>
                    <a:pt x="227735" y="79276"/>
                    <a:pt x="218642" y="79276"/>
                  </a:cubicBezTo>
                  <a:cubicBezTo>
                    <a:pt x="210849" y="79276"/>
                    <a:pt x="205654" y="83220"/>
                    <a:pt x="201757" y="85849"/>
                  </a:cubicBezTo>
                  <a:cubicBezTo>
                    <a:pt x="201757" y="85849"/>
                    <a:pt x="201757" y="85849"/>
                    <a:pt x="200458" y="85849"/>
                  </a:cubicBezTo>
                  <a:cubicBezTo>
                    <a:pt x="200458" y="85849"/>
                    <a:pt x="200458" y="85849"/>
                    <a:pt x="195263" y="72702"/>
                  </a:cubicBezTo>
                  <a:cubicBezTo>
                    <a:pt x="201757" y="67444"/>
                    <a:pt x="210849" y="63500"/>
                    <a:pt x="222539" y="63500"/>
                  </a:cubicBezTo>
                  <a:close/>
                  <a:moveTo>
                    <a:pt x="22740" y="0"/>
                  </a:moveTo>
                  <a:cubicBezTo>
                    <a:pt x="22740" y="0"/>
                    <a:pt x="22740" y="0"/>
                    <a:pt x="318574" y="0"/>
                  </a:cubicBezTo>
                  <a:cubicBezTo>
                    <a:pt x="325034" y="0"/>
                    <a:pt x="330201" y="5159"/>
                    <a:pt x="330201" y="11608"/>
                  </a:cubicBezTo>
                  <a:cubicBezTo>
                    <a:pt x="330201" y="11608"/>
                    <a:pt x="330201" y="11608"/>
                    <a:pt x="330201" y="215405"/>
                  </a:cubicBezTo>
                  <a:cubicBezTo>
                    <a:pt x="330201" y="220564"/>
                    <a:pt x="327617" y="224434"/>
                    <a:pt x="322450" y="227013"/>
                  </a:cubicBezTo>
                  <a:cubicBezTo>
                    <a:pt x="322450" y="225723"/>
                    <a:pt x="322450" y="225723"/>
                    <a:pt x="322450" y="225723"/>
                  </a:cubicBezTo>
                  <a:cubicBezTo>
                    <a:pt x="322450" y="210245"/>
                    <a:pt x="315991" y="197347"/>
                    <a:pt x="306948" y="188317"/>
                  </a:cubicBezTo>
                  <a:cubicBezTo>
                    <a:pt x="306948" y="188317"/>
                    <a:pt x="306948" y="188317"/>
                    <a:pt x="306948" y="21927"/>
                  </a:cubicBezTo>
                  <a:cubicBezTo>
                    <a:pt x="306948" y="21927"/>
                    <a:pt x="306948" y="21927"/>
                    <a:pt x="34366" y="21927"/>
                  </a:cubicBezTo>
                  <a:cubicBezTo>
                    <a:pt x="34366" y="21927"/>
                    <a:pt x="34366" y="21927"/>
                    <a:pt x="34366" y="180578"/>
                  </a:cubicBezTo>
                  <a:cubicBezTo>
                    <a:pt x="24031" y="185738"/>
                    <a:pt x="16280" y="193477"/>
                    <a:pt x="11113" y="202506"/>
                  </a:cubicBezTo>
                  <a:cubicBezTo>
                    <a:pt x="11113" y="202506"/>
                    <a:pt x="11113" y="202506"/>
                    <a:pt x="11113" y="11608"/>
                  </a:cubicBezTo>
                  <a:cubicBezTo>
                    <a:pt x="11113" y="5159"/>
                    <a:pt x="16280" y="0"/>
                    <a:pt x="2274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$ľíḍè"/>
            <p:cNvSpPr txBox="1"/>
            <p:nvPr/>
          </p:nvSpPr>
          <p:spPr>
            <a:xfrm>
              <a:off x="1044440" y="3418193"/>
              <a:ext cx="1679509" cy="50014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Autofit/>
            </a:bodyPr>
            <a:lstStyle/>
            <a:p>
              <a:r>
                <a:rPr lang="en-US" altLang="zh-CN" sz="1500" b="1" dirty="0"/>
                <a:t>Took online courses </a:t>
              </a:r>
            </a:p>
            <a:p>
              <a:r>
                <a:rPr lang="en-US" altLang="zh-CN" sz="1500" b="1" dirty="0"/>
                <a:t>related to chatbot</a:t>
              </a:r>
            </a:p>
          </p:txBody>
        </p:sp>
        <p:sp>
          <p:nvSpPr>
            <p:cNvPr id="23" name="í$ľíḍè"/>
            <p:cNvSpPr txBox="1"/>
            <p:nvPr/>
          </p:nvSpPr>
          <p:spPr>
            <a:xfrm>
              <a:off x="5087740" y="3691085"/>
              <a:ext cx="1778573" cy="71331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Had discussions</a:t>
              </a:r>
            </a:p>
            <a:p>
              <a:r>
                <a:rPr lang="en-US" altLang="zh-CN" sz="1600" b="1" dirty="0"/>
                <a:t>Submitted proposal</a:t>
              </a:r>
            </a:p>
            <a:p>
              <a:r>
                <a:rPr lang="en-US" altLang="zh-CN" sz="1600" b="1" dirty="0"/>
                <a:t>Divided the work labor</a:t>
              </a:r>
            </a:p>
            <a:p>
              <a:endParaRPr lang="en-US" altLang="zh-CN" sz="1600" b="1" dirty="0"/>
            </a:p>
          </p:txBody>
        </p:sp>
        <p:sp>
          <p:nvSpPr>
            <p:cNvPr id="25" name="í$ľíḍè"/>
            <p:cNvSpPr txBox="1"/>
            <p:nvPr/>
          </p:nvSpPr>
          <p:spPr>
            <a:xfrm>
              <a:off x="3098981" y="4795651"/>
              <a:ext cx="1679509" cy="56394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r>
                <a:rPr lang="en-US" altLang="zh-CN" sz="1500" b="1" dirty="0"/>
                <a:t>Understood basic</a:t>
              </a:r>
            </a:p>
            <a:p>
              <a:r>
                <a:rPr lang="en-US" altLang="zh-CN" sz="1500" b="1" dirty="0"/>
                <a:t>Algorithms</a:t>
              </a:r>
            </a:p>
          </p:txBody>
        </p:sp>
        <p:sp>
          <p:nvSpPr>
            <p:cNvPr id="27" name="í$ľíḍè"/>
            <p:cNvSpPr txBox="1"/>
            <p:nvPr/>
          </p:nvSpPr>
          <p:spPr>
            <a:xfrm>
              <a:off x="7402372" y="4772391"/>
              <a:ext cx="1679509" cy="40816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r>
                <a:rPr lang="en-US" altLang="zh-CN" sz="1600" b="1" dirty="0"/>
                <a:t>Built crawler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919495" y="3107374"/>
              <a:ext cx="107691" cy="324250"/>
              <a:chOff x="5165102" y="3107374"/>
              <a:chExt cx="107691" cy="324250"/>
            </a:xfrm>
          </p:grpSpPr>
          <p:sp>
            <p:nvSpPr>
              <p:cNvPr id="32" name="iṣľïḍè"/>
              <p:cNvSpPr/>
              <p:nvPr/>
            </p:nvSpPr>
            <p:spPr bwMode="gray">
              <a:xfrm>
                <a:off x="5165102" y="3107374"/>
                <a:ext cx="107691" cy="105026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ṣlîḓé"/>
              <p:cNvSpPr/>
              <p:nvPr/>
            </p:nvSpPr>
            <p:spPr bwMode="gray">
              <a:xfrm flipV="1">
                <a:off x="5218948" y="3196922"/>
                <a:ext cx="0" cy="234702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í$ľíḍè"/>
            <p:cNvSpPr txBox="1"/>
            <p:nvPr/>
          </p:nvSpPr>
          <p:spPr>
            <a:xfrm>
              <a:off x="9840406" y="3266002"/>
              <a:ext cx="1430294" cy="1180383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r>
                <a:rPr lang="en-US" altLang="zh-CN" sz="1500" b="1" dirty="0"/>
                <a:t>Trained chatbot </a:t>
              </a:r>
            </a:p>
            <a:p>
              <a:r>
                <a:rPr lang="en-US" altLang="zh-CN" sz="1500" b="1" dirty="0"/>
                <a:t>using movie scripts</a:t>
              </a:r>
            </a:p>
            <a:p>
              <a:r>
                <a:rPr lang="en-US" altLang="zh-CN" sz="1500" b="1" dirty="0"/>
                <a:t>Tried both Seq2Seq </a:t>
              </a:r>
            </a:p>
            <a:p>
              <a:r>
                <a:rPr lang="en-US" altLang="zh-CN" sz="1500" b="1" dirty="0"/>
                <a:t>and LSTM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753A969-B670-45C4-A320-16130E6E3902}"/>
              </a:ext>
            </a:extLst>
          </p:cNvPr>
          <p:cNvGrpSpPr/>
          <p:nvPr/>
        </p:nvGrpSpPr>
        <p:grpSpPr>
          <a:xfrm>
            <a:off x="0" y="6509997"/>
            <a:ext cx="12192000" cy="369332"/>
            <a:chOff x="0" y="6509997"/>
            <a:chExt cx="12192000" cy="36933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C32E25B-43CE-4B74-B923-CA1E141836F9}"/>
                </a:ext>
              </a:extLst>
            </p:cNvPr>
            <p:cNvSpPr txBox="1"/>
            <p:nvPr/>
          </p:nvSpPr>
          <p:spPr>
            <a:xfrm>
              <a:off x="0" y="6509997"/>
              <a:ext cx="12192000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endParaRPr lang="LID4096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CE9E033-D6AF-40E4-8540-B58C450A3C9B}"/>
                </a:ext>
              </a:extLst>
            </p:cNvPr>
            <p:cNvSpPr txBox="1"/>
            <p:nvPr/>
          </p:nvSpPr>
          <p:spPr>
            <a:xfrm>
              <a:off x="3195587" y="6519523"/>
              <a:ext cx="6314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Financial Chatbot Based on LSTM --  </a:t>
              </a:r>
              <a:r>
                <a:rPr lang="en-US" sz="1600" dirty="0" err="1">
                  <a:solidFill>
                    <a:schemeClr val="bg1"/>
                  </a:solidFill>
                </a:rPr>
                <a:t>Doraemon</a:t>
              </a:r>
              <a:r>
                <a:rPr lang="en-US" sz="1600" dirty="0">
                  <a:solidFill>
                    <a:schemeClr val="bg1"/>
                  </a:solidFill>
                </a:rPr>
                <a:t> Group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3399BAAC-36C7-47C1-AF4A-39C971CE56DC}"/>
              </a:ext>
            </a:extLst>
          </p:cNvPr>
          <p:cNvSpPr txBox="1"/>
          <p:nvPr/>
        </p:nvSpPr>
        <p:spPr>
          <a:xfrm>
            <a:off x="11710737" y="6543530"/>
            <a:ext cx="48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2</a:t>
            </a:r>
            <a:endParaRPr lang="LID4096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837692" y="2482230"/>
            <a:ext cx="1258308" cy="18935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3585" y="2767965"/>
            <a:ext cx="3384260" cy="14465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Theory and </a:t>
            </a:r>
          </a:p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procedures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of the chatbot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68145" y="1568450"/>
            <a:ext cx="8140700" cy="445008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10A0D02-9CC0-4EAD-9D9C-22BA5DA6FAD9}"/>
              </a:ext>
            </a:extLst>
          </p:cNvPr>
          <p:cNvGrpSpPr/>
          <p:nvPr/>
        </p:nvGrpSpPr>
        <p:grpSpPr>
          <a:xfrm>
            <a:off x="0" y="6509997"/>
            <a:ext cx="12192000" cy="369332"/>
            <a:chOff x="0" y="6509997"/>
            <a:chExt cx="12192000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315DBAE-0BAB-420E-B015-90BD357553FD}"/>
                </a:ext>
              </a:extLst>
            </p:cNvPr>
            <p:cNvSpPr txBox="1"/>
            <p:nvPr/>
          </p:nvSpPr>
          <p:spPr>
            <a:xfrm>
              <a:off x="0" y="6509997"/>
              <a:ext cx="12192000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endParaRPr lang="LID4096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C27C56-98FB-46B0-A50F-3791B23C93CC}"/>
                </a:ext>
              </a:extLst>
            </p:cNvPr>
            <p:cNvSpPr txBox="1"/>
            <p:nvPr/>
          </p:nvSpPr>
          <p:spPr>
            <a:xfrm>
              <a:off x="3195587" y="6519523"/>
              <a:ext cx="6314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Financial Chatbot Based on LSTM --  </a:t>
              </a:r>
              <a:r>
                <a:rPr lang="en-US" sz="1600" dirty="0" err="1">
                  <a:solidFill>
                    <a:schemeClr val="bg1"/>
                  </a:solidFill>
                </a:rPr>
                <a:t>Doraemon</a:t>
              </a:r>
              <a:r>
                <a:rPr lang="en-US" sz="1600" dirty="0">
                  <a:solidFill>
                    <a:schemeClr val="bg1"/>
                  </a:solidFill>
                </a:rPr>
                <a:t> Group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795C3B6-0891-422E-B0F5-A92647142493}"/>
              </a:ext>
            </a:extLst>
          </p:cNvPr>
          <p:cNvSpPr txBox="1"/>
          <p:nvPr/>
        </p:nvSpPr>
        <p:spPr>
          <a:xfrm>
            <a:off x="11710737" y="6543530"/>
            <a:ext cx="48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3</a:t>
            </a:r>
            <a:endParaRPr lang="LID4096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LSTM</a:t>
            </a:r>
          </a:p>
        </p:txBody>
      </p:sp>
      <p:pic>
        <p:nvPicPr>
          <p:cNvPr id="350358336" name="图片 3503583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" y="1304290"/>
            <a:ext cx="5291455" cy="198437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792595" y="1943100"/>
            <a:ext cx="42525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en-US" sz="2000" b="1">
                <a:solidFill>
                  <a:srgbClr val="000000"/>
                </a:solidFill>
                <a:latin typeface="Times New Roman" panose="02020603050405020304" charset="0"/>
                <a:cs typeface="Cambria" panose="02040503050406030204" charset="0"/>
              </a:rPr>
              <a:t>The repeating module in a standard RNN contains a single layer.</a:t>
            </a:r>
            <a:endParaRPr lang="en-US" altLang="en-US" sz="2000" b="1">
              <a:solidFill>
                <a:srgbClr val="000000"/>
              </a:solidFill>
              <a:latin typeface="Times New Roman" panose="02020603050405020304" charset="0"/>
              <a:cs typeface="Cambria" panose="02040503050406030204" charset="0"/>
            </a:endParaRPr>
          </a:p>
        </p:txBody>
      </p:sp>
      <p:pic>
        <p:nvPicPr>
          <p:cNvPr id="704254119" name="图片 7042541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90" y="3622040"/>
            <a:ext cx="5293360" cy="1984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4245" y="4107180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457200"/>
            <a:r>
              <a:rPr lang="en-US" sz="2000" b="1">
                <a:solidFill>
                  <a:srgbClr val="000000"/>
                </a:solidFill>
                <a:latin typeface="Times New Roman" panose="02020603050405020304" charset="0"/>
                <a:cs typeface="Cambria" panose="02040503050406030204" charset="0"/>
              </a:rPr>
              <a:t>                                                                The repeating module in an LSTM contains four interacting layers</a:t>
            </a:r>
            <a:r>
              <a:rPr lang="en-US" sz="1050" b="1">
                <a:solidFill>
                  <a:srgbClr val="000000"/>
                </a:solidFill>
                <a:latin typeface="Times New Roman" panose="02020603050405020304" charset="0"/>
                <a:cs typeface="Cambria" panose="02040503050406030204" charset="0"/>
              </a:rPr>
              <a:t>.</a:t>
            </a:r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187929-8FE9-4319-A67C-0BA159B1E45B}"/>
              </a:ext>
            </a:extLst>
          </p:cNvPr>
          <p:cNvGrpSpPr/>
          <p:nvPr/>
        </p:nvGrpSpPr>
        <p:grpSpPr>
          <a:xfrm>
            <a:off x="0" y="6509997"/>
            <a:ext cx="12192000" cy="369332"/>
            <a:chOff x="0" y="6509997"/>
            <a:chExt cx="12192000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17C6C34-83AB-4671-9EE5-BC3C41077A91}"/>
                </a:ext>
              </a:extLst>
            </p:cNvPr>
            <p:cNvSpPr txBox="1"/>
            <p:nvPr/>
          </p:nvSpPr>
          <p:spPr>
            <a:xfrm>
              <a:off x="0" y="6509997"/>
              <a:ext cx="12192000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endParaRPr lang="LID4096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36ABCC-7F2E-426B-BE30-D4A56A17FBBC}"/>
                </a:ext>
              </a:extLst>
            </p:cNvPr>
            <p:cNvSpPr txBox="1"/>
            <p:nvPr/>
          </p:nvSpPr>
          <p:spPr>
            <a:xfrm>
              <a:off x="3195587" y="6519523"/>
              <a:ext cx="6314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Financial Chatbot Based on LSTM --  </a:t>
              </a:r>
              <a:r>
                <a:rPr lang="en-US" sz="1600" dirty="0" err="1">
                  <a:solidFill>
                    <a:schemeClr val="bg1"/>
                  </a:solidFill>
                </a:rPr>
                <a:t>Doraemon</a:t>
              </a:r>
              <a:r>
                <a:rPr lang="en-US" sz="1600" dirty="0">
                  <a:solidFill>
                    <a:schemeClr val="bg1"/>
                  </a:solidFill>
                </a:rPr>
                <a:t> Group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41F4CA1-0C5B-4136-83CD-051926A6ADE8}"/>
              </a:ext>
            </a:extLst>
          </p:cNvPr>
          <p:cNvSpPr txBox="1"/>
          <p:nvPr/>
        </p:nvSpPr>
        <p:spPr>
          <a:xfrm>
            <a:off x="11710737" y="6543530"/>
            <a:ext cx="48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4</a:t>
            </a:r>
            <a:endParaRPr lang="LID4096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35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25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Seq2Seq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5" y="1614170"/>
            <a:ext cx="11172825" cy="363029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706180A-BC8F-4E3D-9C0A-80014D33D837}"/>
              </a:ext>
            </a:extLst>
          </p:cNvPr>
          <p:cNvGrpSpPr/>
          <p:nvPr/>
        </p:nvGrpSpPr>
        <p:grpSpPr>
          <a:xfrm>
            <a:off x="0" y="6509997"/>
            <a:ext cx="12192000" cy="369332"/>
            <a:chOff x="0" y="6509997"/>
            <a:chExt cx="12192000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89B1752-42F8-4956-B411-A4A5A8931ECB}"/>
                </a:ext>
              </a:extLst>
            </p:cNvPr>
            <p:cNvSpPr txBox="1"/>
            <p:nvPr/>
          </p:nvSpPr>
          <p:spPr>
            <a:xfrm>
              <a:off x="0" y="6509997"/>
              <a:ext cx="12192000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endParaRPr lang="LID4096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166C9-2925-4974-89E5-3B0A9551F2DA}"/>
                </a:ext>
              </a:extLst>
            </p:cNvPr>
            <p:cNvSpPr txBox="1"/>
            <p:nvPr/>
          </p:nvSpPr>
          <p:spPr>
            <a:xfrm>
              <a:off x="3195587" y="6519523"/>
              <a:ext cx="6314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Financial Chatbot Based on LSTM --  </a:t>
              </a:r>
              <a:r>
                <a:rPr lang="en-US" sz="1600" dirty="0" err="1">
                  <a:solidFill>
                    <a:schemeClr val="bg1"/>
                  </a:solidFill>
                </a:rPr>
                <a:t>Doraemon</a:t>
              </a:r>
              <a:r>
                <a:rPr lang="en-US" sz="1600" dirty="0">
                  <a:solidFill>
                    <a:schemeClr val="bg1"/>
                  </a:solidFill>
                </a:rPr>
                <a:t> Group</a:t>
              </a:r>
              <a:endParaRPr lang="LID4096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9E405CB-B10F-4950-A4B9-70741DC5D042}"/>
              </a:ext>
            </a:extLst>
          </p:cNvPr>
          <p:cNvSpPr txBox="1"/>
          <p:nvPr/>
        </p:nvSpPr>
        <p:spPr>
          <a:xfrm>
            <a:off x="11710737" y="6543530"/>
            <a:ext cx="48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5</a:t>
            </a:r>
            <a:endParaRPr lang="LID4096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5311da4a-0f69-49e4-a239-5762c685d2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695eabe-e7e0-4a7a-aefc-ee082644e9e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91ff9ac-1baf-47b6-971e-90b8fed2e25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39748020"/>
  <p:tag name="KSO_WM_UNIT_PLACING_PICTURE_USER_VIEWPORT" val="{&quot;height&quot;:7740,&quot;width&quot;:1416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85,&quot;width&quot;:849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95421948"/>
  <p:tag name="KSO_WM_UNIT_PLACING_PICTURE_USER_VIEWPORT" val="{&quot;height&quot;:2031,&quot;width&quot;:541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60,&quot;width&quot;:720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269,&quot;width&quot;:675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76,&quot;width&quot;:4980}"/>
</p:tagLst>
</file>

<file path=ppt/theme/theme1.xml><?xml version="1.0" encoding="utf-8"?>
<a:theme xmlns:a="http://schemas.openxmlformats.org/drawingml/2006/main" name="主题5">
  <a:themeElements>
    <a:clrScheme name="自定义 4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982AF"/>
      </a:accent1>
      <a:accent2>
        <a:srgbClr val="D05D5D"/>
      </a:accent2>
      <a:accent3>
        <a:srgbClr val="2A6183"/>
      </a:accent3>
      <a:accent4>
        <a:srgbClr val="C82A2A"/>
      </a:accent4>
      <a:accent5>
        <a:srgbClr val="6698C4"/>
      </a:accent5>
      <a:accent6>
        <a:srgbClr val="F46B6B"/>
      </a:accent6>
      <a:hlink>
        <a:srgbClr val="005FA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195</TotalTime>
  <Words>527</Words>
  <Application>Microsoft Office PowerPoint</Application>
  <PresentationFormat>宽屏</PresentationFormat>
  <Paragraphs>150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Arial</vt:lpstr>
      <vt:lpstr>Calibri</vt:lpstr>
      <vt:lpstr>Impact</vt:lpstr>
      <vt:lpstr>Times New Roman</vt:lpstr>
      <vt:lpstr>Wingdings</vt:lpstr>
      <vt:lpstr>主题5</vt:lpstr>
      <vt:lpstr>PowerPoint 演示文稿</vt:lpstr>
      <vt:lpstr>PowerPoint 演示文稿</vt:lpstr>
      <vt:lpstr>PowerPoint 演示文稿</vt:lpstr>
      <vt:lpstr>Doraemon</vt:lpstr>
      <vt:lpstr>Timeline of Progress</vt:lpstr>
      <vt:lpstr>PowerPoint 演示文稿</vt:lpstr>
      <vt:lpstr>Structure of the chatbot</vt:lpstr>
      <vt:lpstr>About LSTM</vt:lpstr>
      <vt:lpstr>About Seq2Seq</vt:lpstr>
      <vt:lpstr>PowerPoint 演示文稿</vt:lpstr>
      <vt:lpstr>Neural Conversational Chatbot</vt:lpstr>
      <vt:lpstr>Q &amp; A of Test</vt:lpstr>
      <vt:lpstr>About Web Crawler</vt:lpstr>
      <vt:lpstr>PowerPoint 演示文稿</vt:lpstr>
      <vt:lpstr>Model Procedures</vt:lpstr>
      <vt:lpstr>Step 1 &amp; 2</vt:lpstr>
      <vt:lpstr>Step 3 &amp; 4</vt:lpstr>
      <vt:lpstr>PowerPoint 演示文稿</vt:lpstr>
      <vt:lpstr>Model Results </vt:lpstr>
      <vt:lpstr>Model Results </vt:lpstr>
      <vt:lpstr>Summary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ZHANG Yaxin</cp:lastModifiedBy>
  <cp:revision>36</cp:revision>
  <cp:lastPrinted>2017-11-29T16:00:00Z</cp:lastPrinted>
  <dcterms:created xsi:type="dcterms:W3CDTF">2017-11-29T16:00:00Z</dcterms:created>
  <dcterms:modified xsi:type="dcterms:W3CDTF">2020-05-31T14:31:38Z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2018-08-22T09:16:06.2958547Z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2052-11.1.0.9584</vt:lpwstr>
  </property>
</Properties>
</file>